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1"/>
  </p:notesMasterIdLst>
  <p:sldIdLst>
    <p:sldId id="349" r:id="rId3"/>
    <p:sldId id="272" r:id="rId4"/>
    <p:sldId id="569" r:id="rId5"/>
    <p:sldId id="440" r:id="rId6"/>
    <p:sldId id="595" r:id="rId7"/>
    <p:sldId id="614" r:id="rId8"/>
    <p:sldId id="652" r:id="rId9"/>
    <p:sldId id="624" r:id="rId1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McIndoe" initials="SM" lastIdx="2" clrIdx="0">
    <p:extLst>
      <p:ext uri="{19B8F6BF-5375-455C-9EA6-DF929625EA0E}">
        <p15:presenceInfo xmlns:p15="http://schemas.microsoft.com/office/powerpoint/2012/main" userId="S-1-5-21-278539713-1954808075-620655208-64589" providerId="AD"/>
      </p:ext>
    </p:extLst>
  </p:cmAuthor>
  <p:cmAuthor id="2" name="cb" initials="cb" lastIdx="8" clrIdx="1">
    <p:extLst>
      <p:ext uri="{19B8F6BF-5375-455C-9EA6-DF929625EA0E}">
        <p15:presenceInfo xmlns:p15="http://schemas.microsoft.com/office/powerpoint/2012/main" userId="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7629"/>
    <a:srgbClr val="F79B00"/>
    <a:srgbClr val="9C17E0"/>
    <a:srgbClr val="369CFC"/>
    <a:srgbClr val="E0D100"/>
    <a:srgbClr val="0000CC"/>
    <a:srgbClr val="D9D1A2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3"/>
    <p:restoredTop sz="94685"/>
  </p:normalViewPr>
  <p:slideViewPr>
    <p:cSldViewPr snapToGrid="0">
      <p:cViewPr varScale="1">
        <p:scale>
          <a:sx n="117" d="100"/>
          <a:sy n="117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50" tIns="48775" rIns="97550" bIns="48775" numCol="1" anchor="t" anchorCtr="0" compatLnSpc="1">
            <a:prstTxWarp prst="textNoShape">
              <a:avLst/>
            </a:prstTxWarp>
          </a:bodyPr>
          <a:lstStyle>
            <a:lvl1pPr defTabSz="97409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50" tIns="48775" rIns="97550" bIns="48775" numCol="1" anchor="t" anchorCtr="0" compatLnSpc="1">
            <a:prstTxWarp prst="textNoShape">
              <a:avLst/>
            </a:prstTxWarp>
          </a:bodyPr>
          <a:lstStyle>
            <a:lvl1pPr algn="r" defTabSz="97409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26"/>
            <a:ext cx="5852160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50" tIns="48775" rIns="97550" bIns="48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50" tIns="48775" rIns="97550" bIns="48775" numCol="1" anchor="b" anchorCtr="0" compatLnSpc="1">
            <a:prstTxWarp prst="textNoShape">
              <a:avLst/>
            </a:prstTxWarp>
          </a:bodyPr>
          <a:lstStyle>
            <a:lvl1pPr defTabSz="97409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50" tIns="48775" rIns="97550" bIns="48775" numCol="1" anchor="b" anchorCtr="0" compatLnSpc="1">
            <a:prstTxWarp prst="textNoShape">
              <a:avLst/>
            </a:prstTxWarp>
          </a:bodyPr>
          <a:lstStyle>
            <a:lvl1pPr algn="r" defTabSz="97409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027937-6098-4CCA-9EAC-42C6EAB9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4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C3D09-EFCA-44BA-BE65-ED8FC3C59F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7878C-14A7-44AD-9F1E-8BD5024AD71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Should add Rydberg’s name here</a:t>
            </a:r>
          </a:p>
        </p:txBody>
      </p:sp>
    </p:spTree>
    <p:extLst>
      <p:ext uri="{BB962C8B-B14F-4D97-AF65-F5344CB8AC3E}">
        <p14:creationId xmlns:p14="http://schemas.microsoft.com/office/powerpoint/2010/main" val="249992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with grey background not for printing </a:t>
            </a:r>
            <a:r>
              <a:rPr lang="en-US"/>
              <a:t>in lecture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27937-6098-4CCA-9EAC-42C6EAB988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Electron_diffraction</a:t>
            </a:r>
            <a:r>
              <a:rPr lang="en-US" dirty="0"/>
              <a:t>#/media/</a:t>
            </a:r>
            <a:r>
              <a:rPr lang="en-US" dirty="0" err="1"/>
              <a:t>File:Austenite_ZADP.jpg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27937-6098-4CCA-9EAC-42C6EAB98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27937-6098-4CCA-9EAC-42C6EAB988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visualize standing waves like the skin of a drum by putting salt on a plate: https://</a:t>
            </a:r>
            <a:r>
              <a:rPr lang="en-US" dirty="0" err="1"/>
              <a:t>youtu.be</a:t>
            </a:r>
            <a:r>
              <a:rPr lang="en-US" dirty="0"/>
              <a:t>/wvJAgrUBF4w?si=5Y0h-ykUpunYJ331&amp;t=45</a:t>
            </a:r>
          </a:p>
          <a:p>
            <a:r>
              <a:rPr lang="en-US" dirty="0"/>
              <a:t>Might want to add: energy increases with # of nodes</a:t>
            </a:r>
          </a:p>
          <a:p>
            <a:r>
              <a:rPr lang="en-US" dirty="0"/>
              <a:t>All images generated in python, except for guitar that is NOT public, I took a screencap from </a:t>
            </a:r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620DC-0E25-D247-A7DF-F2BF72AA2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2918-9E6B-4AFC-BD1C-684A2662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F6BC-6CA8-4766-85BF-F2FEA2A1F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EA2F-5EF4-425E-90A1-C07C3CDF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CE37-62F0-4C85-86D0-3B21E576B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5"/>
            <a:ext cx="1036343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48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94" y="4406900"/>
            <a:ext cx="10363438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694" y="2906712"/>
            <a:ext cx="10363438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3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0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88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5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448385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096" y="1600201"/>
            <a:ext cx="5448384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2"/>
            <a:ext cx="5387274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77" indent="0">
              <a:buNone/>
              <a:defRPr sz="1000" b="1"/>
            </a:lvl2pPr>
            <a:lvl3pPr marL="457155" indent="0">
              <a:buNone/>
              <a:defRPr sz="900" b="1"/>
            </a:lvl3pPr>
            <a:lvl4pPr marL="685732" indent="0">
              <a:buNone/>
              <a:defRPr sz="800" b="1"/>
            </a:lvl4pPr>
            <a:lvl5pPr marL="914309" indent="0">
              <a:buNone/>
              <a:defRPr sz="800" b="1"/>
            </a:lvl5pPr>
            <a:lvl6pPr marL="1142886" indent="0">
              <a:buNone/>
              <a:defRPr sz="800" b="1"/>
            </a:lvl6pPr>
            <a:lvl7pPr marL="1371463" indent="0">
              <a:buNone/>
              <a:defRPr sz="800" b="1"/>
            </a:lvl7pPr>
            <a:lvl8pPr marL="1600040" indent="0">
              <a:buNone/>
              <a:defRPr sz="800" b="1"/>
            </a:lvl8pPr>
            <a:lvl9pPr marL="182861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7274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9" y="1535112"/>
            <a:ext cx="5388861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77" indent="0">
              <a:buNone/>
              <a:defRPr sz="1000" b="1"/>
            </a:lvl2pPr>
            <a:lvl3pPr marL="457155" indent="0">
              <a:buNone/>
              <a:defRPr sz="900" b="1"/>
            </a:lvl3pPr>
            <a:lvl4pPr marL="685732" indent="0">
              <a:buNone/>
              <a:defRPr sz="800" b="1"/>
            </a:lvl4pPr>
            <a:lvl5pPr marL="914309" indent="0">
              <a:buNone/>
              <a:defRPr sz="800" b="1"/>
            </a:lvl5pPr>
            <a:lvl6pPr marL="1142886" indent="0">
              <a:buNone/>
              <a:defRPr sz="800" b="1"/>
            </a:lvl6pPr>
            <a:lvl7pPr marL="1371463" indent="0">
              <a:buNone/>
              <a:defRPr sz="800" b="1"/>
            </a:lvl7pPr>
            <a:lvl8pPr marL="1600040" indent="0">
              <a:buNone/>
              <a:defRPr sz="800" b="1"/>
            </a:lvl8pPr>
            <a:lvl9pPr marL="182861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9" y="2174875"/>
            <a:ext cx="5388861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9BAC-84E1-4779-ABFB-E620F1566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1090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42" y="273051"/>
            <a:ext cx="6815838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1090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577" indent="0">
              <a:buNone/>
              <a:defRPr sz="600"/>
            </a:lvl2pPr>
            <a:lvl3pPr marL="457155" indent="0">
              <a:buNone/>
              <a:defRPr sz="500"/>
            </a:lvl3pPr>
            <a:lvl4pPr marL="685732" indent="0">
              <a:buNone/>
              <a:defRPr sz="450"/>
            </a:lvl4pPr>
            <a:lvl5pPr marL="914309" indent="0">
              <a:buNone/>
              <a:defRPr sz="450"/>
            </a:lvl5pPr>
            <a:lvl6pPr marL="1142886" indent="0">
              <a:buNone/>
              <a:defRPr sz="450"/>
            </a:lvl6pPr>
            <a:lvl7pPr marL="1371463" indent="0">
              <a:buNone/>
              <a:defRPr sz="450"/>
            </a:lvl7pPr>
            <a:lvl8pPr marL="1600040" indent="0">
              <a:buNone/>
              <a:defRPr sz="450"/>
            </a:lvl8pPr>
            <a:lvl9pPr marL="182861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1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671" y="4800601"/>
            <a:ext cx="7315041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671" y="612775"/>
            <a:ext cx="7315041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577" indent="0">
              <a:buNone/>
              <a:defRPr sz="1400"/>
            </a:lvl2pPr>
            <a:lvl3pPr marL="457155" indent="0">
              <a:buNone/>
              <a:defRPr sz="1200"/>
            </a:lvl3pPr>
            <a:lvl4pPr marL="685732" indent="0">
              <a:buNone/>
              <a:defRPr sz="1000"/>
            </a:lvl4pPr>
            <a:lvl5pPr marL="914309" indent="0">
              <a:buNone/>
              <a:defRPr sz="1000"/>
            </a:lvl5pPr>
            <a:lvl6pPr marL="1142886" indent="0">
              <a:buNone/>
              <a:defRPr sz="1000"/>
            </a:lvl6pPr>
            <a:lvl7pPr marL="1371463" indent="0">
              <a:buNone/>
              <a:defRPr sz="1000"/>
            </a:lvl7pPr>
            <a:lvl8pPr marL="1600040" indent="0">
              <a:buNone/>
              <a:defRPr sz="1000"/>
            </a:lvl8pPr>
            <a:lvl9pPr marL="182861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71" y="5367338"/>
            <a:ext cx="7315041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577" indent="0">
              <a:buNone/>
              <a:defRPr sz="600"/>
            </a:lvl2pPr>
            <a:lvl3pPr marL="457155" indent="0">
              <a:buNone/>
              <a:defRPr sz="500"/>
            </a:lvl3pPr>
            <a:lvl4pPr marL="685732" indent="0">
              <a:buNone/>
              <a:defRPr sz="450"/>
            </a:lvl4pPr>
            <a:lvl5pPr marL="914309" indent="0">
              <a:buNone/>
              <a:defRPr sz="450"/>
            </a:lvl5pPr>
            <a:lvl6pPr marL="1142886" indent="0">
              <a:buNone/>
              <a:defRPr sz="450"/>
            </a:lvl6pPr>
            <a:lvl7pPr marL="1371463" indent="0">
              <a:buNone/>
              <a:defRPr sz="450"/>
            </a:lvl7pPr>
            <a:lvl8pPr marL="1600040" indent="0">
              <a:buNone/>
              <a:defRPr sz="450"/>
            </a:lvl8pPr>
            <a:lvl9pPr marL="182861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8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637" y="274638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8"/>
            <a:ext cx="815392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7F9E-6832-4090-9A6C-D7351FA33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4F529-B2AD-4124-979F-7753AA7D7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25F0-F533-4043-BBF5-30B83DB88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69BB-86C3-4EEA-A4C0-8276DAD29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07E2-605E-4503-B0B8-BE0355758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7E161-317A-4AB3-B55A-B0125596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0BA4-B54D-443D-BB3E-3C3CE9588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6B1FDE-EDAB-4649-A362-FC4C8FA4D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29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29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24ED-2501-364A-B252-83A43A8FB058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852" y="6356350"/>
            <a:ext cx="3860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FC3D-3F34-5040-83DD-D982C252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22857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22857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38" indent="-142861" algn="l" defTabSz="228577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43" indent="-114289" algn="l" defTabSz="228577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20" indent="-114289" algn="l" defTabSz="228577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97" indent="-114289" algn="l" defTabSz="228577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175" indent="-114289" algn="l" defTabSz="228577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2" indent="-114289" algn="l" defTabSz="228577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29" indent="-114289" algn="l" defTabSz="228577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06" indent="-114289" algn="l" defTabSz="228577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5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2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09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86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63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0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17" algn="l" defTabSz="2285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emf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gif"/><Relationship Id="rId5" Type="http://schemas.openxmlformats.org/officeDocument/2006/relationships/image" Target="../media/image17.em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Calibri" pitchFamily="34" charset="0"/>
              </a:rPr>
              <a:t>The Bohr model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43784" y="1401651"/>
            <a:ext cx="4103631" cy="313932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 pitchFamily="34" charset="0"/>
              </a:rPr>
              <a:t>(</a:t>
            </a:r>
            <a:r>
              <a:rPr lang="en-US" i="1" dirty="0" err="1">
                <a:latin typeface="Calibri" pitchFamily="34" charset="0"/>
              </a:rPr>
              <a:t>i</a:t>
            </a:r>
            <a:r>
              <a:rPr lang="en-US" i="1" dirty="0">
                <a:latin typeface="Calibri" pitchFamily="34" charset="0"/>
              </a:rPr>
              <a:t>)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Only orbits of specific radii are </a:t>
            </a:r>
          </a:p>
          <a:p>
            <a:r>
              <a:rPr lang="en-US" dirty="0">
                <a:latin typeface="Calibri" pitchFamily="34" charset="0"/>
              </a:rPr>
              <a:t>permitted for electrons in an atom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(ii) </a:t>
            </a:r>
            <a:r>
              <a:rPr lang="en-US" dirty="0">
                <a:latin typeface="Calibri" pitchFamily="34" charset="0"/>
              </a:rPr>
              <a:t>An electron in a permitted </a:t>
            </a:r>
          </a:p>
          <a:p>
            <a:r>
              <a:rPr lang="en-US" dirty="0">
                <a:latin typeface="Calibri" pitchFamily="34" charset="0"/>
              </a:rPr>
              <a:t>orbit has a </a:t>
            </a:r>
            <a:r>
              <a:rPr lang="en-US" b="1" dirty="0">
                <a:latin typeface="Calibri" pitchFamily="34" charset="0"/>
              </a:rPr>
              <a:t>specific, fixed</a:t>
            </a:r>
            <a:r>
              <a:rPr lang="en-US" dirty="0">
                <a:latin typeface="Calibri" pitchFamily="34" charset="0"/>
              </a:rPr>
              <a:t> energy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(iii) </a:t>
            </a:r>
            <a:r>
              <a:rPr lang="en-US" dirty="0">
                <a:latin typeface="Calibri" pitchFamily="34" charset="0"/>
              </a:rPr>
              <a:t>Energy is </a:t>
            </a:r>
            <a:r>
              <a:rPr lang="en-US" b="1" dirty="0">
                <a:latin typeface="Calibri" pitchFamily="34" charset="0"/>
              </a:rPr>
              <a:t>only</a:t>
            </a:r>
            <a:r>
              <a:rPr lang="en-US" dirty="0">
                <a:latin typeface="Calibri" pitchFamily="34" charset="0"/>
              </a:rPr>
              <a:t> emitted or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absorbed by an electron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when it jumps from one </a:t>
            </a:r>
          </a:p>
          <a:p>
            <a:r>
              <a:rPr lang="en-US" dirty="0">
                <a:latin typeface="Calibri" pitchFamily="34" charset="0"/>
              </a:rPr>
              <a:t>allowed energy state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to another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118467" y="2398023"/>
            <a:ext cx="1875798" cy="3667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Quantization!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447124" y="3474147"/>
                <a:ext cx="2331368" cy="95410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Energy is gained or </a:t>
                </a:r>
                <a:b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</a:b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lost as a photon;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7124" y="3474147"/>
                <a:ext cx="2331368" cy="954107"/>
              </a:xfrm>
              <a:prstGeom prst="rect">
                <a:avLst/>
              </a:prstGeom>
              <a:blipFill>
                <a:blip r:embed="rId3"/>
                <a:stretch>
                  <a:fillRect t="-2632" r="-2162" b="-10526"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151787" y="1379084"/>
            <a:ext cx="1842478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The paths are called </a:t>
            </a:r>
            <a:r>
              <a:rPr lang="en-US" b="1" u="sng" dirty="0">
                <a:solidFill>
                  <a:srgbClr val="0000FF"/>
                </a:solidFill>
                <a:latin typeface="Comic Sans MS" pitchFamily="66" charset="0"/>
              </a:rPr>
              <a:t>orbits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57115" y="639763"/>
            <a:ext cx="7335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Because only specific </a:t>
            </a:r>
            <a:r>
              <a:rPr lang="en-US" dirty="0" err="1">
                <a:latin typeface="Calibri" pitchFamily="34" charset="0"/>
              </a:rPr>
              <a:t>colours</a:t>
            </a:r>
            <a:r>
              <a:rPr lang="en-US" dirty="0">
                <a:latin typeface="Calibri" pitchFamily="34" charset="0"/>
              </a:rPr>
              <a:t>/photon-energies are emitted, Niels Bohr proposed the following model for an atom:</a:t>
            </a:r>
          </a:p>
        </p:txBody>
      </p:sp>
      <p:pic>
        <p:nvPicPr>
          <p:cNvPr id="35" name="Picture 34" descr=" 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568" y="1471622"/>
            <a:ext cx="1875798" cy="18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62988" y="3612647"/>
            <a:ext cx="2968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The </a:t>
            </a:r>
            <a:r>
              <a:rPr lang="en-US" b="1">
                <a:latin typeface="Calibri" pitchFamily="34" charset="0"/>
              </a:rPr>
              <a:t>ground state</a:t>
            </a:r>
            <a:r>
              <a:rPr lang="en-US">
                <a:latin typeface="Calibri" pitchFamily="34" charset="0"/>
              </a:rPr>
              <a:t> = the lowest energy state </a:t>
            </a: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9316441" y="3617642"/>
            <a:ext cx="2607916" cy="92333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An </a:t>
            </a:r>
            <a:r>
              <a:rPr lang="en-US" b="1" u="sng" dirty="0">
                <a:solidFill>
                  <a:srgbClr val="0000FF"/>
                </a:solidFill>
                <a:latin typeface="Comic Sans MS" pitchFamily="66" charset="0"/>
              </a:rPr>
              <a:t>excited state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is any one with higher energy 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28600" y="5753187"/>
            <a:ext cx="8806070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Calibri" pitchFamily="34" charset="0"/>
                <a:cs typeface="+mn-cs"/>
              </a:rPr>
              <a:t>Energy levels in an atom are quantized the same way that light is. Photoemission occurs as an electron relaxes from a higher energy state to a lower energy state.</a:t>
            </a:r>
          </a:p>
        </p:txBody>
      </p:sp>
    </p:spTree>
    <p:extLst>
      <p:ext uri="{BB962C8B-B14F-4D97-AF65-F5344CB8AC3E}">
        <p14:creationId xmlns:p14="http://schemas.microsoft.com/office/powerpoint/2010/main" val="3321277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30" grpId="0" autoUpdateAnimBg="0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AutoShape 14" descr="data:image/jpg;base64,/9j/4AAQSkZJRgABAQAAAQABAAD/2wCEAAkGBhQSEBUUEhQVFRUVFxUVFRQYFBUYFBgXFxQYFxgYFBoXHCYeFxkjGRQXHy8gJCcpLCwsFR4xNTAqNSYrLCkBCQoKBQUFDQUFDSkYEhgpKSkpKSkpKSkpKSkpKSkpKSkpKSkpKSkpKSkpKSkpKSkpKSkpKSkpKSkpKSkpKSkpKf/AABEIAQEAxAMBIgACEQEDEQH/xAAcAAAABwEBAAAAAAAAAAAAAAAAAQIEBQYHAwj/xABHEAACAQIDBgQCBwQHBwQDAAABAgMAEQQSIQUTIjFBUQYyYXEHgSMzQlKRobEUNMHRQ2Jyc7Kz8CR0gpKi4fFjtMLSFlOD/8QAFAEBAAAAAAAAAAAAAAAAAAAAAP/EABQRAQAAAAAAAAAAAAAAAAAAAAD/2gAMAwEAAhEDEQA/ANFFHRCgTrQHRCjFCgFGaIUL0AoUCaFAKAohQNAYoXoAUAKAxR0VAUBigDQvRA0CqKivRXoFA0YNFejBoFCjFJBoxQHQoqOgFChQoONqTalChagFFajogKAzQoUYoCoULULUBUd6ZbT2vDhozJNIsaDS56nsoGrH0AqmY/4y4ZHKRRySgWs4Koh0ufNqLctR0oNABo71QH+MGG/ZnmCPnBypESt3Yi/MXso5k20uBzNUnHfF/GyCylIrnmii4HYZ82vrQbrQvXnfZ23MVPM0z4t1liRnjLOSCwBsgB4RcX6amw61LP8AETaUgJWVY1LxxjhjLgte1rrcjhJJtQblRVS/B3iyaXCNLiCpZc2XKts4VipYdLlgRp25d7VszG76FJLWzqrWve2YA2uPegdUVGRRUCqMUkUoUB0oUmjoDoxRUDQKoqAoUDcGlUgCulAVHREULUAo6Fq54icIhduSgsfYC+nc0C81Zp8QPHWu4w8wjULmklGbM+tskJA17k3A9Ta1cPiN47IUwREjNG2Yq5UqWsAGIPFw5rra3FzNZTjMe8rZpGZjoLk3sALAD0oH+3NtviH4pXdVsEzhQbWF7hdOenyqLz0m9ACgVQBoZaAFAqN7V2M5uCNP4etcFNG1Badk+NWgwhhW+YXCG2gG8aQsb8yS1rW6c+Qqf2T8W2ihjiSKMlBlzOzKtgNPLc3059b1m45WoRvlYEi9jex5fP0oPRfg7xgmPhzDKsigbyMMTlve3MA20P4c6nxWHeDfESrtGOSCFYVdRHLEhcxsNSz8RJUghSBy09a3EGgO1GKAoCgVSgaTejFAdAUV6FAqhSbUdBwtShSaAoDo6FqFAKp3xI8TPhoRHGqlpFdi7myIqFRex8zZmWy68uRq43ql/FSJP2IySbo5CcodWLM7CyLGVItrcn0WgwzF4stobG1+IKAxvrdiBdj6mmwrpI1yTYD0HIVzBoFKKMCnGG2fI54EZvZSf0q37E+GOIlQs6mPS4VhYk9L35d6ClA0V60bZvwmlkY7w7sW05HX1rtiPgvKLZJUb3BH86DNFWnC4RmUkAkVq+x/g8qXM0oY9AF0HrrzqxQ+A4lW1205WsAL87ACg8/shGhFJ1rZPE/wwDqWhIDAE2ta5+XWslxWFaJmRhYgkEe1AvZW2JIJA8RCuOTWGl/fTlfpW6fDjbpxODUNbPEAhIYnMLaNqOZ1uO4rADU94P8AF0mBnDgkoSN4l7Bh69j2NtKD0WBSq5YTECSNXU3V1DA+jC4/Wu9qAUdqAo6ArUKFCgFChQoONA0VHagANHehlpIWgXWS/G/GnPDFw5chkv8AavvMtvQHKP8AlNazavPvxO2ycRtGTllh+gS1/sMxJN+pYn8udBUjV08FeHo3YNIA3oeVU2FbkVe/CU+Vx2BFBrGzsPGigIoHsBUghqOwUosPUU/Q60HdTSgaSKUDQKWjJoCubUB3rG/itsdUxAlUecWcDnfobeta+XrKvizMHdApF0HFr3OhP4/nQZtJHrYdeVIC9O1dXUhu2v4VyYa0Hoj4cxFdl4YFg3ATob2BdiF+V7W6G46VZBWa/B3xBmgbDuG4ZCUfmhLjMYyfstwMwHUE/PSxQCjBoqFAZoChQoBQoxQoONHRCjFALULUd6BNAV6wL4q4dE2i4jtYqHbKEFnYnMDlA1uOuutb/WCfETBos8peRjOZXUobWyDVGuALLlZQAb3sTegp2G8wq+eHcMDY+1vny99ao2FTi15a1L4bxQ8NsgGneg3jZ2H4VJ7U9WG3Ksi8N/FCRZAJwpQ2HCLZfbvzrUNmbdjnUFCDegkb10UVF7Y2julDW06/hWd4n4tSJMbIpTpe4P5HSg1q1cZGrPMF8VTILZFBvoLmx9+xq1bO8SxzRgnga4DKeYJ6H+dBIO3asu+Kcq3RhbNyK6dOvqNK04jU1nfxU2GTGsqrqGIa3XS9/fQ0GXySAnT3om50MliKKWT2oLP8PDMMdE0MbyBWzOqMACApF3J0CgtzPy1r0GnIX51i3wUxbri5YwCVeO7WGgyMLEm+nmI9b1tVAAaOkijoDvQoCjFAKFCjoONHSbUoUB2o6IGjFAdqzv4u+GWnSOZIy27EiyNGgaUaXjLdWiBDXtqM1+V60S1KAoPKcS6/Kn6SIgF1BJ62vVx+J/hcQY1XiQLHMtxlBC7wHjHYHUGw0tVWXBlXDMtwByPX+dAvD7M/aFdsMkjGNc8i5VNl+9wHMB05HlUz8Otot+2xxhjla4y8+l/4VP8AhLHfssbDDwgGW13N2OnIXPQa6epNNPB2CRdrLlAFg9gDpexvzoNP2tgs8TL3FYd4k2bKkwGQqXPCLan2rfZTVb8X+H5Z1VoSuZOjAfkbaUGW+Csa7ybqPDGSWxYWldSAoJJOcmPoBYqLk2uKuuB8QQ4qQQYmM4fEKSqhlyhj29DfpcjsafeF8LNCzl4MrPq7qiXb3ZeYvrrU3L4cjlvvIwSTfMfMD6dqB1hksoB6aVz2jhleNlcAqQb3/UetO4sIEUAXNu5vXOWg847YwwjnkT7rMBb0NN8Nhi7KpKqCQC7myLc82NjYfjVi8abLEWPkU8rg69mGYfyq2eHvCuHxGz2fMJHZGUC1t0dbWA1L6+Y86C5+BfBCbPiaz7ySTKXktYWA4VTXy6k3639qs9MdgRMuFgVvMsUan3CAfwp/egIUCKUaKgFChR0B0KKjoOIFHahR0ApQoqMUB0oUilg0FU+JWHBwauQDu5ozqL2DBkP+IflUFs7Y8cgBABIsL/pVq8c4fPs7EDsmfT+owf8ARTVH8IbSNgPTT5UEttS8UR5ABTawqC+HOCY4ppugut/ep/xU94CW0sKHwymQ4cgWuHNx11oLcW4jTiGuUjqWsDr2pCEg6chzoHe7oma1GkgNE9A3mftUXLKb1JSiozEShQaCLj8Lw4jFPLKuY5UUdRpmN/0FSeD8PxQMxiGUSFVsOVwenyvXTYRBVmPe34D/AL1I4NAXJ+7y9L0DxVtR0ZogKAGivR0VqAUAaBoCgO9ChahQcwKO1GKFAVKFFR0BijAoqOgbbWw28w8qffikX5shA/M1ifhHF6jpy1v+X51u4PWvPWLiOGxk0fLdyuo9g5y/9NqCzeNtrZolS49e9UfCbWkhcmF2F7XIPWlba2g0j6nQch+p+dN8BGGNmcINOIi4udNbdNedBccE64zIZce8UwIy2BEY9CQRdj3Na7szDhIlG8MmgJkNrtpz00FedpMNlYqJFKgnjFyp6XHXlU1gvGMsMWSOby6A3F7G3lvfsfxoN1RAOXXWg5rKPCfxGkMqRynMrMFJJ1F72Pvf9a08yXF+9AmZ7CoPHvofy/0PSpeVgar21pwoNBTsX41mwmKdI7MhCXU9GtqR8rVrmyYgIlNyxZQ5Y8zmAPyFjyrMJfDwlilxOS7Q7p+t2Kyglet7x3HI8xWibA8TwYpAYms2UExGwkQeo6gcrjSgmKKhQoAaK1HRGgI0BQNAUB0KFqOgRQoUYoAKMUVHQGBRiio6AwKyL4ubBMWIXFIOGayv/eILC/8AaQD5qa16mW2tjx4qB4ZRwuLXHNSNVZfUHWg84SYYtYj509wEMcZG+QODrY3/AIU52hsqTB4h4JRZl5Hoy9GX+qQP1HSrF4VWGRgJFU9NeVB02XtTZ8ZuuGS/S6lzcj+terhgthwTqCYYwhHlMa/y0p9hPDWEUgrDGCfS5/OpndADTSgzWf4VbvE76KQLGrBxHYlrDW1/er1HOCB7V2xEtudV/F7ZjW9mAtQSONnyqTVJxuOMrke/tb19qVtfxDnXKCOfU6V38F7K/aHzt9Wpt/a1uQPe1va9BM4lmwmzHLADPlIYAmxkZQA4PXKBqNKpGycMXOaPhlzMYpUbLdtGAb0Ia3part8S9p7uOBAL55czWzeWNf6ozeZ15dqomAQPIV4QxGYMElYkxPbzRMD5bast9aC/+G/HiSBY8QckhNgxsA39q2im+nb2vVwBuLj/ALVjm0lWOQEWO9GbXOoDgaqd7rZgdfemsm1cThxeGWTdsdCLhl7gg8IYdOdwKDbaKsz8O/EiTQTAzXOW4ABv6MbBvX9av2zdtwzi8Thu45MD2IOtA9FHQo6AWoUKFAmgKFAUB0BRXo6A6O9JpVAYpVILWFzyHM9B86icZ4ywUV95ioRbmBIGb/lS5/Kgb+NfD0GJwzNMchiVnWUDiWwuRb7Sn7v4a1ieDxzQSX0Njb007VcfF3xHXGsuFwwYRO67yU6MwU5gqKeS3ANzqbDQC96ecJxsrHhYCzWu1+lj786C0z+MSVSWNiCujIedj1/KpzZ/xIRku+hFr8qynFwvGSp6dRy11FN42H5UGjeIPiFnGWEHtf8A8e351WZMa54nOp59PTQCoeOUnhUEk6AAan2A1NXfwx8MZ8RZsVmgjB8hH0rjnoD5B6n8KBh4d2TLjJQkYJUEbyT7Ki/U9/StlwOyY4oljVeFbEd7j7XvXPZ+xlw6BIAscaj6vKCCfvFudz3N66ftoKM4vw5gy9Qy8wf19iD1oM88VO0uLnjkYCOGNo42DMC29USZWy65lsB/wi9M9n7KLxxyFUbdNE5JgDtklVSVujDMoN+fK9MI8XI8k0jRlhJIJiS6AlVYGwBsSuRrDlfpT7Y0V1HBKuYSYVm3bZtHJjv0NkZRr/Kgd4jw6xDRGysuZ4cqIi89BoGcgi/MjWm20YHeE214FXMSSqzXuubNfKT5Tau+B2g4BuiLNAcrgks+6vraNLm9wfl86MARz3GYiX6RFckZZFa/BFHckW+9y0oKbibb76PRXVJEAZWfU6gNayANce3On74dHdcsi3Y2B3qswcLmQXGXnYg9jbWm204AMRldkZUklVeDIhV/pUZ9O7eWpXC7SJhyxozGIhlK4RSpyMG1LDTgHzuaDhD4rxMVsmIcjKCMzm1r21vfUHQi9+RqxbI+Jso+tCyAWDZfMPUECzD/AFeoPHmzP9DltNmDOsMSiPELyOhNsx5jpamK4fIIyzXzb2BsoJXOnlsSCz6gm4A6UGsYTxth3W7F4zcgqy6ixt0vQrNZ8E7BHAZc6KzAyIpzWsdC1+lCg2cCjoXor0CqF6Tes5+JHxCaC+GwrWlt9JKB9X/UT/1O5+zfudAtXiTxxhcDpNJeSwIiQBpLHkSLgKPUkfOqFtX44tqMNhwOzStc/wDKlh/1Gs4mYvdnLM7G5ZiSST9okm51ptkJ/Q+9BI7X8TYnFNeeZ39CbIPZBwj8Kj1PSk5LV0RaCV8NYbPio0DBb5iWI8oCMSe1wAeelO8dtbDhiI1laxIDGQ2OvP8A0B7UzwoeG7qoYskkZWxOUSIVvp151Ek0E5Jt3MhRUUDzEMSxYgdz10H4UrDSxCQZokcFSSucot9PtKbi3bS9QF6UklugPyvQad4Q8f4OBykkEWHuQFnhVjbvvCxZyPUE+1axBiQQCCGVgCrqbqQeRBHfvyry9vcyte3K97eotVr+HvjxsFKIpmLYVzZlNzuyftoOg+8o5jXmKDeyapXj6R0tuTdp1aF4vvgDMr36FdVv1D26Cp2TayYeMtNIN3q8UnPMhAIQHkza6feBHYmqDi5WxuIMufJYlY2LHIqqL2HLUkakanp0oI3E7PiQFYkzBkZS0iOzLJuyWVcuttL25DL0vTjZEjZpFUK5kVcQsYE7WYALbIbA6dz86mMRi0iAkdzCGfI5sM4YWBMaa2RxcG/e5pvtqAxR5laZhh30vKAGhJ/9MBnVeVr60DXG4grKj5xCsihJo2Y6sFtbd4fity5tfWlnCfQmMCT6E71Sx3EB0GbTzsOZF9eGpfDxxvBuoxdZY1lQIu7VWvcWNyb21Ot9K4YbHNkjlRFOQ7qZn4jcEC6kk9yPnyoKRtDH5p98XDlFil1XKv0ZyZFX7beUXqwMZnZgkc0ikjK7OsItoLEGxGiry6XqD8QbEy4xvKEYsqyM4Mah0zKRb7XC2lWCPa0LBZAk0+ZFXN5VLKCp7AAZR+NBG4eNzFkZoFz4eVLBTLKrQseEAnzW6/ypOA3askrBv3iJszH/AGiTfRm276Ktzc112TIROTvFw9pxwqglcRzqQ2Zrcgwsfc1yeBIBOH3juqFFnbmGw03JB6oR7XoJxdoxRDdyPhkZCy5N3vCAHbmxOp6n1NCofZsM5TeR4VZknZplZhcgMxGUegy0KDZQKO9HUP4o8TRYHDtLKRfURx3s0j9FX8dT0GtBF/EDxoMBh+CxnkBESnpbnIw+6vTubDvWETZrXfz+dizDM2fivbqTe9OtqY2fFPPiJTnbysQRZQbkKoP2QF0tyApOFUyKgFhoRmJCpa1yGbmW62Bv0oGrcI5c+R/8fPT1NdBBwi669DfQ6/6Fd4YOIC2YFsvK2gtmIHPlb11Ndmw0bMxVXVBmObNcqgI1YdzcDnzagYPGLiwPtfr1IpNrczbXvf8AKu+GmJU26G/m+Q9NBRSnjA7HtbkTqf1oL3g8Exw6NmSJGGUADNJawN3HqwB19O9Una2FyzOt7hbAG1ug/wC1X/ZTERHdRqYXRnjmlYq2gswFtcykHTkQwqhzv9JIba5iNTwjXS3ccNBHsthy06H1FIidhxC4ykcQ5g9PY6U8nTkSb/atawANyf4fjTrGbAaOGCYumXEK7oqtdlCNlOcW010+RoHvgvYq4nHYeF7FWfPIDcApGhkK6dwLfOtsm8B4BtThYeWXRctha2mW1j686x34azW2xhzIQL70DoCzQuFA9STYDvWp+M/F25jmij4ZhEzhiQABwi663LXew0059KCp+McVBhrbPhzlHAzu0jSbsGTRIgTZfKb2HUCukQMGWBXV7qGSVjZMOftGW/M8tPWoDw9hnkxEs8YVEjSzZjnyIF4iLjikIOg9zU1i4klhG7QjCzNfcg/SvJp9JKeccd+fcculByxWIAZnRWmkUNHNPJ5HRuTQKBxMDqLAmn+BxqxLGthIjgrvZHVfowQAZxbgcM1gBc2UUqGdo3ySOgnhF1xTACERj+igBHEQNL+/OueDwZ45oA8cBIaaM2aZpA1xIAQQoF82Xr6Cg7RTSAPCH4sO4liMKMbwt0aRsqHnrp3rkwijxH0hQLiASBJIZSJQ2tkjFh1tr27U0x+0m/2ecuJcwaLdtIzu3O5WJctr5eR0F6YYrZM+JhQpMqKXbdxKuQg5WYKWW1tY7dfNzoB4hxkM6ssJLvAgcl0WOMGNxfKF53XMD1rtgceHwrxxCWTJINIxaECazBRfXRlt1tzqubPhjgnBnBcLIuaNSSrRSrccXXX/ABVOeHpAsxgkkKqS2H3cYOhXiiZjbra1+d+dB12BDLvAhdcOs4MXMNIXW8kbE9OPSuPxAR2XOZ1YOsUoW2VixAglvbS2dAbU62dgpmLCHC2KgMrysQyyRneKFB6HKo6eauPxEzPDE+5UCV1ZXUgkb9BIY/UiRH9NKCIwWNxCRgLM4HMIrWEetilidLEE+xFCnuF8L4uSKOWGJHWRAzM3mzaqb/8ALQoNY8TeKIsFFnkN2Okcd+J27Dsvdug/CsI8V7WnxOJD4m4YHLlysFRb6BAdba3vzPPWlbaxU+LdsRKxY3F7XtHrwqOi6dOwuaXtxd9Ck1lVwAGygDML2DG2rPca3160FemuGysdC1zrcXGhJtqdL29z3qd2BAWjdH40icHcjRmZrjeDpwgE/Oo7FH6uYAEDKCoFgLDgBt1YAn5U9GzVjxCfSEpKtln1C52S7L6i5yH3BoDw0cZne7Otly3HmZ2HETfqeIWt1pEcbbt2zeZl4Te8h4rLzGgALH3oLMwE5zRm7OGJC5jYkDJfXmOnelyvaJYmjAsLZwdfMwZtDa7Nw3PRPnQMsBhbAO2iubC4NsuoZvYE/M0jES3kva3L526n1OhNPcQ+ZOfCoFgBpwjK1teQa1u5Ymo7UkE8jp626n8KDRdlbUTcscjSszmUoq2SOYJZ4gOgdCbHv00qh4ixckX1Y8+XM9OpF7fKrv4axgSAo0iwqQpJ0zSKp4Zh/WRgLjqvsaqG0frFIuOxYjXXoO2tAW1EsiHOzZlGtiALAaa9hkFR6zWW1+XL9asLbNGIF2lYszRqAE4M0maRhz0soX8+1Rn/AOKzDERQlTeVQ6ka2UgnXsbA6e1A/wDCHhZ8VIzs2RIlaTVsrMUsQF6gAkEt096mfHJDFFKfStFAGfPmDNIxkdj38uvXWpvaGEjjgmSPDABIkgzAkNeTEG1zzJIXUjnreqvhsHHJj5NDDEjZVcnMEZBa4PU3BsPWgnvDWCYhId3lliGfdsSIwD/TTjmzEAWToLdxU1DIsaNKjH9nkJGJNrySSElfouoB9O4+SbZkDBTHKjscOg0lxAUc5u6Nck+l67YHEGW87WM2RQ2GIFkytxKoB1vqM36Cg543CqQiyXES64WwVsuluLmCSTe/S3c6KweJZpAzFo5RwZQbLiCoJ4BqLkkXPIdzzHDHKIjHKv7u/DJFfVGY6SL91Tyv1ubUe0JBK7RK+QJYft1wEj7xw282ote+lAw2kobECaCIb/Cm80ehjRLlmYvzL350/wBoicGyjDSKuSZEBKtYMCvPzAoeVNV3s7BYlMTx2KwG9pVvxTYg6ZVKkixuSaf46FnCZEWVcu5kYWSQ2S/D0y+W3oKCj7U2Uy3SW0WVng3aHM5upkgZiL8ObhqX2bDYq6lMOMREjpbWQyQkhiOmY+Y370namHdkDrGuHzwI2ZmDTPPhTbhtyPK59qR4esFmMEReSEpjYnk//W31iC/Qgvy55fSgsOL3e8EytiGSTK2dLhbkdB0bMp6dbVUPE+0WTHRrGjosTCZIn6kOX0B0td3FaXipJWUgSRoptJF1BRrW162bKb+tZ18QcTIs0Dl1kOSSNW0JtnBBIHo2lA7xfjUwNljfeRsM8dmIKK5LGNrdQxY/8QoUz8LSRiCztGGDtfOoLG9iDc+hFCgbQRbyJsl8yALKOZPFc8uvK56kducds11RzGzBEkByTkZjGozZgB91zwk/OjlxQIAKjNGNXU/Wg2yLbuTzPa9OThTNbdrnlBs0QAN2UXAQAWSFAQDrdjYD0BhszZ4cyYVwwmJUYdTyDsRmz/8AABR7KcmGWKRSVjJJ+9E9/rEHWxU5h1sK77T2ad2J8MxYRMEaQ3EjSniYAdVXo3rao/HY98y4hOEuu7YjkbDKc2lr2C36k69aBiJDlIIBu3m/PT8KVFOudbg5TowJ6cvyFqaodbdKcQQGS4W1yb8wPwoHOnWwtc3sNWFtOfltqPWijYZ9NRcBQftaiwPv196NpLovDcjKHuPungUe4BU+wrpGOPSwN+G4sMx58+QW9h8jQWrwxCSUjYcT/USEG0MoP1LdApBI1+9UPJs/jkLMiFWddRyO83Yy6cgWPS/AaltkYtXeSMsRheA4ph55CXCh0I1zBmHLrrrcU2x+FeBmsEYCZCjOrXdBE8ilg3MHQnuRQd8FtHdRqyTWKripQVS1nLCOOxtxLpcX72600baAeXMZ5LE9bjKEUC+ml7i9cNo46ZYAPogq4bDpoOLK7l7f2s17n0qC/bGQrbIctyNL+YX1oJzbO1FAa0zuzSRFjqLFQWv+LmrPgsNaJEmQO8gWSCMeVCdd7M339b2Pf1rMnkLPc21N/StH2FfDxmKRQ6uM6yW4lLcN7rrz0A69NL0EzgMU6kjEX/ab2SV9A1mAyjSygA8v/FPViMsqshCYqMlinLeaWJfshvr1b2pa4HKpglNyRnjlKjInRHdr6sDyHL9ah1xUjiZDJleAFjLos2JBuQqA67snS+vYUDqTHLNG7scsaHLjWA4ndQAIotPKGsaZ7JwEibuGV97lGaIsBkgZzmLTdCwuQF786cR4Y599EmSMrmeAA5IBf62VSeKQWJC+lzXDa2I3yNBCkjwJEZUbLYzurhnLEjygEnvQIxe24pn/AGSNn4hJ/tCjjnlAIsxGoXMCCOvDUth8QHiRkwzkSxiXz2IdGVCvpa/5UwxkW5eORFSFEkgxCgEG0eIjySj2zqp9L1KwbTjiMwec5I8SSoUXvHiEzW0HlBdjfploICbFLDKWihkkkiaOdFe9ljN1lA7gmzadxXZpXjxKb6RUjVzHkS1mw2JGeMaDocy+mYU4n2kqMrPJJkjeSORctxkclW1GuhCsP7PrTd4kkX6OJysX0DSNcA4dzfDzgtraNlGtuVA+2fsyJYXh3cksmHcwKWLAmOa+7a/QWI5dqovjIRiGHJEYnRnV76niGYX9R/OrpL+2OEklkSAsXwkwFzaSO5iY25km49mHeqB40AVwEkZ1axJI4S4UAsKCMwrRgfSBmJN7gjsO/rehSIEUrxyWPQWvpQoH+3MCcPLmjzbqT6WFmsrFW0DZQeGxv+VdNjT2sEfdyPwCQGwWIAs/L7Td/WkYCTPHlYF7XKKv1rgC7BjqVQLfQU4bYQnjWXDZRn0MNyVjyg6PI9rM1rgcjfQ9KB5jpmwrrMiiMupBw4HCImFgyn+sAfUXvUNtQKoO5a8UlnePThYHp252/LXnUps/bj5JIsQuewsVfSVculo79RYC39UetQO0MHk1Rsy8OYWtZyCcovzAHWgZQm1/b8v9frT3CEakjkBa17+YXIt/rWo9TUhsfKXs7sgNrkC50YHQfKgbwS2uOp5fPr6EW0ruslxYc2trfqNWP/F+tN8VHY3uTfW/KuoYEBu5sbdLf6vQXjYuLUGGbIW1O7hUc7DLmyga3Iynvy5ha4eOsx3c8pF3BAgHmiXIwUMbcQJa4PbTS1cPDc5i+kRQ8zXVojbRGNxJGOug1/Gn214EkLqj7+WUKXktwpyJBbpa4B636+YUFRxUZdRZGF1gAJ7ax3v2Jphi76aL5RyIPLTXsal94u545tUiiCx21/eCzJfpa2a/rUPMhGoU2Jazdxf+H8aBGF8w0v6c61jw7lgiZmYNFYNLJ0izILqhHmkF/lpast2XKVkDg2y8V+wHWrlDIMPleRHbDyXaLDFxctYccoH2dLi/8KCyLMNwuHxAb9nP7opf6XENnLKr21C6qPmKKKJ8VOkz/RzwGzn7EMS3XKrcnc3vfkOlMZcGHBEslgxBE4uzEmzbrCjSwA0LjnTDa+3DjCmHULGBwiQMdAFuVcdZCct+2tBK4zHyToVwcTRwZwJczWMzyGyMTzykj53qQfG4hZ8PvXRUVljNrG8coMQzdNCIybaHNUBsjFJuEMszneQWKJyDQNdc3PKbJzA/WkybTUw2jgd7F5I2a/lRs47clS3XnQOdoYGJ4lzyPMVXFYUWPJ4ryRaczqLfIVO7LxZZoWihRf2jB6Bha7wNlAY98rE37VEY3GYjeySCOKJBJhMUddQJLITc87219q5YHCJEkP7RiHIgxc8FkJ0V1K2FtQCy/rQWXHbe3X15REkQXIC3GZRfTmSCr206+lREfjDCqsKNiGZQZYH0PFh5IyRmt1ViAD6Ggvh/CsiCCJp7tJGWcM3FGSQb9Ac4FzpUXL4GFyJJYYnzSKsaqAxcwhob+jWI970DFfF6cTbp5DkwxzOeFpIZBZiOXEigd+dF4u2PNNC0/wBCojJJhDLvAoYrmHcWtp60rZfg+OdlC71lDorudEEckZ3Lgc7bywPbWm3inwDiMFG0gKmLS9mOZb25jqM1xegqcUYI1ZQexoq5oRby3oUFg8Nf0v8AYP6inexfrsV7p/mihQoOnjz98X+7g/wLUJtj62X+8ehQoIqOukfmoUKB1tDy/P8Aga5wfUv7r+tChQWfwX++4X3b9Kd+Dvq8b/u7f5lChQVab+m9v/nXKT6sf2n/AIUKFA3wn2vb+K1bI+WK/uX/AMxaFCgu2J/dMH/uw/ymrJNj/Wxf3yfqKKhQaH4N+rT+/n/xNUvgPqv/AOMn/t0oUKCB2l+7yf7hg/8AMFRqf0/+9Rf5goqFBqeyfK39436JWdYT99n98N/nrQoUF6f6nE/3Ev8AnzVHfEj9xm9v/pQoUGL4fl86FChQf//Z"/>
          <p:cNvSpPr>
            <a:spLocks noChangeAspect="1" noChangeArrowheads="1"/>
          </p:cNvSpPr>
          <p:nvPr/>
        </p:nvSpPr>
        <p:spPr bwMode="auto">
          <a:xfrm>
            <a:off x="231775" y="-373064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16" descr="data:image/jpg;base64,/9j/4AAQSkZJRgABAQAAAQABAAD/2wCEAAkGBhQSEBUUEhQVFRUVFxUVFRQYFBUYFBgXFxQYFxgYFBoXHCYeFxkjGRQXHy8gJCcpLCwsFR4xNTAqNSYrLCkBCQoKBQUFDQUFDSkYEhgpKSkpKSkpKSkpKSkpKSkpKSkpKSkpKSkpKSkpKSkpKSkpKSkpKSkpKSkpKSkpKSkpKf/AABEIAQEAxAMBIgACEQEDEQH/xAAcAAAABwEBAAAAAAAAAAAAAAAAAQIEBQYHAwj/xABHEAACAQIDBgQCBwQHBwQDAAABAgMAEQQSIQUTIjFBUQYyYXEHgSMzQlKRobEUNMHRQ2Jyc7Kz8CR0gpKi4fFjtMLSFlOD/8QAFAEBAAAAAAAAAAAAAAAAAAAAAP/EABQRAQAAAAAAAAAAAAAAAAAAAAD/2gAMAwEAAhEDEQA/ANFFHRCgTrQHRCjFCgFGaIUL0AoUCaFAKAohQNAYoXoAUAKAxR0VAUBigDQvRA0CqKivRXoFA0YNFejBoFCjFJBoxQHQoqOgFChQoONqTalChagFFajogKAzQoUYoCoULULUBUd6ZbT2vDhozJNIsaDS56nsoGrH0AqmY/4y4ZHKRRySgWs4Koh0ufNqLctR0oNABo71QH+MGG/ZnmCPnBypESt3Yi/MXso5k20uBzNUnHfF/GyCylIrnmii4HYZ82vrQbrQvXnfZ23MVPM0z4t1liRnjLOSCwBsgB4RcX6amw61LP8AETaUgJWVY1LxxjhjLgte1rrcjhJJtQblRVS/B3iyaXCNLiCpZc2XKts4VipYdLlgRp25d7VszG76FJLWzqrWve2YA2uPegdUVGRRUCqMUkUoUB0oUmjoDoxRUDQKoqAoUDcGlUgCulAVHREULUAo6Fq54icIhduSgsfYC+nc0C81Zp8QPHWu4w8wjULmklGbM+tskJA17k3A9Ta1cPiN47IUwREjNG2Yq5UqWsAGIPFw5rra3FzNZTjMe8rZpGZjoLk3sALAD0oH+3NtviH4pXdVsEzhQbWF7hdOenyqLz0m9ACgVQBoZaAFAqN7V2M5uCNP4etcFNG1Badk+NWgwhhW+YXCG2gG8aQsb8yS1rW6c+Qqf2T8W2ihjiSKMlBlzOzKtgNPLc3059b1m45WoRvlYEi9jex5fP0oPRfg7xgmPhzDKsigbyMMTlve3MA20P4c6nxWHeDfESrtGOSCFYVdRHLEhcxsNSz8RJUghSBy09a3EGgO1GKAoCgVSgaTejFAdAUV6FAqhSbUdBwtShSaAoDo6FqFAKp3xI8TPhoRHGqlpFdi7myIqFRex8zZmWy68uRq43ql/FSJP2IySbo5CcodWLM7CyLGVItrcn0WgwzF4stobG1+IKAxvrdiBdj6mmwrpI1yTYD0HIVzBoFKKMCnGG2fI54EZvZSf0q37E+GOIlQs6mPS4VhYk9L35d6ClA0V60bZvwmlkY7w7sW05HX1rtiPgvKLZJUb3BH86DNFWnC4RmUkAkVq+x/g8qXM0oY9AF0HrrzqxQ+A4lW1205WsAL87ACg8/shGhFJ1rZPE/wwDqWhIDAE2ta5+XWslxWFaJmRhYgkEe1AvZW2JIJA8RCuOTWGl/fTlfpW6fDjbpxODUNbPEAhIYnMLaNqOZ1uO4rADU94P8AF0mBnDgkoSN4l7Bh69j2NtKD0WBSq5YTECSNXU3V1DA+jC4/Wu9qAUdqAo6ArUKFCgFChQoONA0VHagANHehlpIWgXWS/G/GnPDFw5chkv8AavvMtvQHKP8AlNazavPvxO2ycRtGTllh+gS1/sMxJN+pYn8udBUjV08FeHo3YNIA3oeVU2FbkVe/CU+Vx2BFBrGzsPGigIoHsBUghqOwUosPUU/Q60HdTSgaSKUDQKWjJoCubUB3rG/itsdUxAlUecWcDnfobeta+XrKvizMHdApF0HFr3OhP4/nQZtJHrYdeVIC9O1dXUhu2v4VyYa0Hoj4cxFdl4YFg3ATob2BdiF+V7W6G46VZBWa/B3xBmgbDuG4ZCUfmhLjMYyfstwMwHUE/PSxQCjBoqFAZoChQoBQoxQoONHRCjFALULUd6BNAV6wL4q4dE2i4jtYqHbKEFnYnMDlA1uOuutb/WCfETBos8peRjOZXUobWyDVGuALLlZQAb3sTegp2G8wq+eHcMDY+1vny99ao2FTi15a1L4bxQ8NsgGneg3jZ2H4VJ7U9WG3Ksi8N/FCRZAJwpQ2HCLZfbvzrUNmbdjnUFCDegkb10UVF7Y2julDW06/hWd4n4tSJMbIpTpe4P5HSg1q1cZGrPMF8VTILZFBvoLmx9+xq1bO8SxzRgnga4DKeYJ6H+dBIO3asu+Kcq3RhbNyK6dOvqNK04jU1nfxU2GTGsqrqGIa3XS9/fQ0GXySAnT3om50MliKKWT2oLP8PDMMdE0MbyBWzOqMACApF3J0CgtzPy1r0GnIX51i3wUxbri5YwCVeO7WGgyMLEm+nmI9b1tVAAaOkijoDvQoCjFAKFCjoONHSbUoUB2o6IGjFAdqzv4u+GWnSOZIy27EiyNGgaUaXjLdWiBDXtqM1+V60S1KAoPKcS6/Kn6SIgF1BJ62vVx+J/hcQY1XiQLHMtxlBC7wHjHYHUGw0tVWXBlXDMtwByPX+dAvD7M/aFdsMkjGNc8i5VNl+9wHMB05HlUz8Otot+2xxhjla4y8+l/4VP8AhLHfssbDDwgGW13N2OnIXPQa6epNNPB2CRdrLlAFg9gDpexvzoNP2tgs8TL3FYd4k2bKkwGQqXPCLan2rfZTVb8X+H5Z1VoSuZOjAfkbaUGW+Csa7ybqPDGSWxYWldSAoJJOcmPoBYqLk2uKuuB8QQ4qQQYmM4fEKSqhlyhj29DfpcjsafeF8LNCzl4MrPq7qiXb3ZeYvrrU3L4cjlvvIwSTfMfMD6dqB1hksoB6aVz2jhleNlcAqQb3/UetO4sIEUAXNu5vXOWg847YwwjnkT7rMBb0NN8Nhi7KpKqCQC7myLc82NjYfjVi8abLEWPkU8rg69mGYfyq2eHvCuHxGz2fMJHZGUC1t0dbWA1L6+Y86C5+BfBCbPiaz7ySTKXktYWA4VTXy6k3639qs9MdgRMuFgVvMsUan3CAfwp/egIUCKUaKgFChR0B0KKjoOIFHahR0ApQoqMUB0oUilg0FU+JWHBwauQDu5ozqL2DBkP+IflUFs7Y8cgBABIsL/pVq8c4fPs7EDsmfT+owf8ARTVH8IbSNgPTT5UEttS8UR5ABTawqC+HOCY4ppugut/ep/xU94CW0sKHwymQ4cgWuHNx11oLcW4jTiGuUjqWsDr2pCEg6chzoHe7oma1GkgNE9A3mftUXLKb1JSiozEShQaCLj8Lw4jFPLKuY5UUdRpmN/0FSeD8PxQMxiGUSFVsOVwenyvXTYRBVmPe34D/AL1I4NAXJ+7y9L0DxVtR0ZogKAGivR0VqAUAaBoCgO9ChahQcwKO1GKFAVKFFR0BijAoqOgbbWw28w8qffikX5shA/M1ifhHF6jpy1v+X51u4PWvPWLiOGxk0fLdyuo9g5y/9NqCzeNtrZolS49e9UfCbWkhcmF2F7XIPWlba2g0j6nQch+p+dN8BGGNmcINOIi4udNbdNedBccE64zIZce8UwIy2BEY9CQRdj3Na7szDhIlG8MmgJkNrtpz00FedpMNlYqJFKgnjFyp6XHXlU1gvGMsMWSOby6A3F7G3lvfsfxoN1RAOXXWg5rKPCfxGkMqRynMrMFJJ1F72Pvf9a08yXF+9AmZ7CoPHvofy/0PSpeVgar21pwoNBTsX41mwmKdI7MhCXU9GtqR8rVrmyYgIlNyxZQ5Y8zmAPyFjyrMJfDwlilxOS7Q7p+t2Kyglet7x3HI8xWibA8TwYpAYms2UExGwkQeo6gcrjSgmKKhQoAaK1HRGgI0BQNAUB0KFqOgRQoUYoAKMUVHQGBRiio6AwKyL4ubBMWIXFIOGayv/eILC/8AaQD5qa16mW2tjx4qB4ZRwuLXHNSNVZfUHWg84SYYtYj509wEMcZG+QODrY3/AIU52hsqTB4h4JRZl5Hoy9GX+qQP1HSrF4VWGRgJFU9NeVB02XtTZ8ZuuGS/S6lzcj+terhgthwTqCYYwhHlMa/y0p9hPDWEUgrDGCfS5/OpndADTSgzWf4VbvE76KQLGrBxHYlrDW1/er1HOCB7V2xEtudV/F7ZjW9mAtQSONnyqTVJxuOMrke/tb19qVtfxDnXKCOfU6V38F7K/aHzt9Wpt/a1uQPe1va9BM4lmwmzHLADPlIYAmxkZQA4PXKBqNKpGycMXOaPhlzMYpUbLdtGAb0Ia3part8S9p7uOBAL55czWzeWNf6ozeZ15dqomAQPIV4QxGYMElYkxPbzRMD5bast9aC/+G/HiSBY8QckhNgxsA39q2im+nb2vVwBuLj/ALVjm0lWOQEWO9GbXOoDgaqd7rZgdfemsm1cThxeGWTdsdCLhl7gg8IYdOdwKDbaKsz8O/EiTQTAzXOW4ABv6MbBvX9av2zdtwzi8Thu45MD2IOtA9FHQo6AWoUKFAmgKFAUB0BRXo6A6O9JpVAYpVILWFzyHM9B86icZ4ywUV95ioRbmBIGb/lS5/Kgb+NfD0GJwzNMchiVnWUDiWwuRb7Sn7v4a1ieDxzQSX0Njb007VcfF3xHXGsuFwwYRO67yU6MwU5gqKeS3ANzqbDQC96ecJxsrHhYCzWu1+lj786C0z+MSVSWNiCujIedj1/KpzZ/xIRku+hFr8qynFwvGSp6dRy11FN42H5UGjeIPiFnGWEHtf8A8e351WZMa54nOp59PTQCoeOUnhUEk6AAan2A1NXfwx8MZ8RZsVmgjB8hH0rjnoD5B6n8KBh4d2TLjJQkYJUEbyT7Ki/U9/StlwOyY4oljVeFbEd7j7XvXPZ+xlw6BIAscaj6vKCCfvFudz3N66ftoKM4vw5gy9Qy8wf19iD1oM88VO0uLnjkYCOGNo42DMC29USZWy65lsB/wi9M9n7KLxxyFUbdNE5JgDtklVSVujDMoN+fK9MI8XI8k0jRlhJIJiS6AlVYGwBsSuRrDlfpT7Y0V1HBKuYSYVm3bZtHJjv0NkZRr/Kgd4jw6xDRGysuZ4cqIi89BoGcgi/MjWm20YHeE214FXMSSqzXuubNfKT5Tau+B2g4BuiLNAcrgks+6vraNLm9wfl86MARz3GYiX6RFckZZFa/BFHckW+9y0oKbibb76PRXVJEAZWfU6gNayANce3On74dHdcsi3Y2B3qswcLmQXGXnYg9jbWm204AMRldkZUklVeDIhV/pUZ9O7eWpXC7SJhyxozGIhlK4RSpyMG1LDTgHzuaDhD4rxMVsmIcjKCMzm1r21vfUHQi9+RqxbI+Jso+tCyAWDZfMPUECzD/AFeoPHmzP9DltNmDOsMSiPELyOhNsx5jpamK4fIIyzXzb2BsoJXOnlsSCz6gm4A6UGsYTxth3W7F4zcgqy6ixt0vQrNZ8E7BHAZc6KzAyIpzWsdC1+lCg2cCjoXor0CqF6Tes5+JHxCaC+GwrWlt9JKB9X/UT/1O5+zfudAtXiTxxhcDpNJeSwIiQBpLHkSLgKPUkfOqFtX44tqMNhwOzStc/wDKlh/1Gs4mYvdnLM7G5ZiSST9okm51ptkJ/Q+9BI7X8TYnFNeeZ39CbIPZBwj8Kj1PSk5LV0RaCV8NYbPio0DBb5iWI8oCMSe1wAeelO8dtbDhiI1laxIDGQ2OvP8A0B7UzwoeG7qoYskkZWxOUSIVvp151Ek0E5Jt3MhRUUDzEMSxYgdz10H4UrDSxCQZokcFSSucot9PtKbi3bS9QF6UklugPyvQad4Q8f4OBykkEWHuQFnhVjbvvCxZyPUE+1axBiQQCCGVgCrqbqQeRBHfvyry9vcyte3K97eotVr+HvjxsFKIpmLYVzZlNzuyftoOg+8o5jXmKDeyapXj6R0tuTdp1aF4vvgDMr36FdVv1D26Cp2TayYeMtNIN3q8UnPMhAIQHkza6feBHYmqDi5WxuIMufJYlY2LHIqqL2HLUkakanp0oI3E7PiQFYkzBkZS0iOzLJuyWVcuttL25DL0vTjZEjZpFUK5kVcQsYE7WYALbIbA6dz86mMRi0iAkdzCGfI5sM4YWBMaa2RxcG/e5pvtqAxR5laZhh30vKAGhJ/9MBnVeVr60DXG4grKj5xCsihJo2Y6sFtbd4fity5tfWlnCfQmMCT6E71Sx3EB0GbTzsOZF9eGpfDxxvBuoxdZY1lQIu7VWvcWNyb21Ot9K4YbHNkjlRFOQ7qZn4jcEC6kk9yPnyoKRtDH5p98XDlFil1XKv0ZyZFX7beUXqwMZnZgkc0ikjK7OsItoLEGxGiry6XqD8QbEy4xvKEYsqyM4Mah0zKRb7XC2lWCPa0LBZAk0+ZFXN5VLKCp7AAZR+NBG4eNzFkZoFz4eVLBTLKrQseEAnzW6/ypOA3askrBv3iJszH/AGiTfRm276Ktzc112TIROTvFw9pxwqglcRzqQ2Zrcgwsfc1yeBIBOH3juqFFnbmGw03JB6oR7XoJxdoxRDdyPhkZCy5N3vCAHbmxOp6n1NCofZsM5TeR4VZknZplZhcgMxGUegy0KDZQKO9HUP4o8TRYHDtLKRfURx3s0j9FX8dT0GtBF/EDxoMBh+CxnkBESnpbnIw+6vTubDvWETZrXfz+dizDM2fivbqTe9OtqY2fFPPiJTnbysQRZQbkKoP2QF0tyApOFUyKgFhoRmJCpa1yGbmW62Bv0oGrcI5c+R/8fPT1NdBBwi669DfQ6/6Fd4YOIC2YFsvK2gtmIHPlb11Ndmw0bMxVXVBmObNcqgI1YdzcDnzagYPGLiwPtfr1IpNrczbXvf8AKu+GmJU26G/m+Q9NBRSnjA7HtbkTqf1oL3g8Exw6NmSJGGUADNJawN3HqwB19O9Una2FyzOt7hbAG1ug/wC1X/ZTERHdRqYXRnjmlYq2gswFtcykHTkQwqhzv9JIba5iNTwjXS3ccNBHsthy06H1FIidhxC4ykcQ5g9PY6U8nTkSb/atawANyf4fjTrGbAaOGCYumXEK7oqtdlCNlOcW010+RoHvgvYq4nHYeF7FWfPIDcApGhkK6dwLfOtsm8B4BtThYeWXRctha2mW1j686x34azW2xhzIQL70DoCzQuFA9STYDvWp+M/F25jmij4ZhEzhiQABwi663LXew0059KCp+McVBhrbPhzlHAzu0jSbsGTRIgTZfKb2HUCukQMGWBXV7qGSVjZMOftGW/M8tPWoDw9hnkxEs8YVEjSzZjnyIF4iLjikIOg9zU1i4klhG7QjCzNfcg/SvJp9JKeccd+fcculByxWIAZnRWmkUNHNPJ5HRuTQKBxMDqLAmn+BxqxLGthIjgrvZHVfowQAZxbgcM1gBc2UUqGdo3ySOgnhF1xTACERj+igBHEQNL+/OueDwZ45oA8cBIaaM2aZpA1xIAQQoF82Xr6Cg7RTSAPCH4sO4liMKMbwt0aRsqHnrp3rkwijxH0hQLiASBJIZSJQ2tkjFh1tr27U0x+0m/2ecuJcwaLdtIzu3O5WJctr5eR0F6YYrZM+JhQpMqKXbdxKuQg5WYKWW1tY7dfNzoB4hxkM6ssJLvAgcl0WOMGNxfKF53XMD1rtgceHwrxxCWTJINIxaECazBRfXRlt1tzqubPhjgnBnBcLIuaNSSrRSrccXXX/ABVOeHpAsxgkkKqS2H3cYOhXiiZjbra1+d+dB12BDLvAhdcOs4MXMNIXW8kbE9OPSuPxAR2XOZ1YOsUoW2VixAglvbS2dAbU62dgpmLCHC2KgMrysQyyRneKFB6HKo6eauPxEzPDE+5UCV1ZXUgkb9BIY/UiRH9NKCIwWNxCRgLM4HMIrWEetilidLEE+xFCnuF8L4uSKOWGJHWRAzM3mzaqb/8ALQoNY8TeKIsFFnkN2Okcd+J27Dsvdug/CsI8V7WnxOJD4m4YHLlysFRb6BAdba3vzPPWlbaxU+LdsRKxY3F7XtHrwqOi6dOwuaXtxd9Ck1lVwAGygDML2DG2rPca3160FemuGysdC1zrcXGhJtqdL29z3qd2BAWjdH40icHcjRmZrjeDpwgE/Oo7FH6uYAEDKCoFgLDgBt1YAn5U9GzVjxCfSEpKtln1C52S7L6i5yH3BoDw0cZne7Otly3HmZ2HETfqeIWt1pEcbbt2zeZl4Te8h4rLzGgALH3oLMwE5zRm7OGJC5jYkDJfXmOnelyvaJYmjAsLZwdfMwZtDa7Nw3PRPnQMsBhbAO2iubC4NsuoZvYE/M0jES3kva3L526n1OhNPcQ+ZOfCoFgBpwjK1teQa1u5Ymo7UkE8jp626n8KDRdlbUTcscjSszmUoq2SOYJZ4gOgdCbHv00qh4ixckX1Y8+XM9OpF7fKrv4axgSAo0iwqQpJ0zSKp4Zh/WRgLjqvsaqG0frFIuOxYjXXoO2tAW1EsiHOzZlGtiALAaa9hkFR6zWW1+XL9asLbNGIF2lYszRqAE4M0maRhz0soX8+1Rn/AOKzDERQlTeVQ6ka2UgnXsbA6e1A/wDCHhZ8VIzs2RIlaTVsrMUsQF6gAkEt096mfHJDFFKfStFAGfPmDNIxkdj38uvXWpvaGEjjgmSPDABIkgzAkNeTEG1zzJIXUjnreqvhsHHJj5NDDEjZVcnMEZBa4PU3BsPWgnvDWCYhId3lliGfdsSIwD/TTjmzEAWToLdxU1DIsaNKjH9nkJGJNrySSElfouoB9O4+SbZkDBTHKjscOg0lxAUc5u6Nck+l67YHEGW87WM2RQ2GIFkytxKoB1vqM36Cg543CqQiyXES64WwVsuluLmCSTe/S3c6KweJZpAzFo5RwZQbLiCoJ4BqLkkXPIdzzHDHKIjHKv7u/DJFfVGY6SL91Tyv1ubUe0JBK7RK+QJYft1wEj7xw282ote+lAw2kobECaCIb/Cm80ehjRLlmYvzL350/wBoicGyjDSKuSZEBKtYMCvPzAoeVNV3s7BYlMTx2KwG9pVvxTYg6ZVKkixuSaf46FnCZEWVcu5kYWSQ2S/D0y+W3oKCj7U2Uy3SW0WVng3aHM5upkgZiL8ObhqX2bDYq6lMOMREjpbWQyQkhiOmY+Y370namHdkDrGuHzwI2ZmDTPPhTbhtyPK59qR4esFmMEReSEpjYnk//W31iC/Qgvy55fSgsOL3e8EytiGSTK2dLhbkdB0bMp6dbVUPE+0WTHRrGjosTCZIn6kOX0B0td3FaXipJWUgSRoptJF1BRrW162bKb+tZ18QcTIs0Dl1kOSSNW0JtnBBIHo2lA7xfjUwNljfeRsM8dmIKK5LGNrdQxY/8QoUz8LSRiCztGGDtfOoLG9iDc+hFCgbQRbyJsl8yALKOZPFc8uvK56kducds11RzGzBEkByTkZjGozZgB91zwk/OjlxQIAKjNGNXU/Wg2yLbuTzPa9OThTNbdrnlBs0QAN2UXAQAWSFAQDrdjYD0BhszZ4cyYVwwmJUYdTyDsRmz/8AABR7KcmGWKRSVjJJ+9E9/rEHWxU5h1sK77T2ad2J8MxYRMEaQ3EjSniYAdVXo3rao/HY98y4hOEuu7YjkbDKc2lr2C36k69aBiJDlIIBu3m/PT8KVFOudbg5TowJ6cvyFqaodbdKcQQGS4W1yb8wPwoHOnWwtc3sNWFtOfltqPWijYZ9NRcBQftaiwPv196NpLovDcjKHuPungUe4BU+wrpGOPSwN+G4sMx58+QW9h8jQWrwxCSUjYcT/USEG0MoP1LdApBI1+9UPJs/jkLMiFWddRyO83Yy6cgWPS/AaltkYtXeSMsRheA4ph55CXCh0I1zBmHLrrrcU2x+FeBmsEYCZCjOrXdBE8ilg3MHQnuRQd8FtHdRqyTWKripQVS1nLCOOxtxLpcX72600baAeXMZ5LE9bjKEUC+ml7i9cNo46ZYAPogq4bDpoOLK7l7f2s17n0qC/bGQrbIctyNL+YX1oJzbO1FAa0zuzSRFjqLFQWv+LmrPgsNaJEmQO8gWSCMeVCdd7M339b2Pf1rMnkLPc21N/StH2FfDxmKRQ6uM6yW4lLcN7rrz0A69NL0EzgMU6kjEX/ab2SV9A1mAyjSygA8v/FPViMsqshCYqMlinLeaWJfshvr1b2pa4HKpglNyRnjlKjInRHdr6sDyHL9ah1xUjiZDJleAFjLos2JBuQqA67snS+vYUDqTHLNG7scsaHLjWA4ndQAIotPKGsaZ7JwEibuGV97lGaIsBkgZzmLTdCwuQF786cR4Y599EmSMrmeAA5IBf62VSeKQWJC+lzXDa2I3yNBCkjwJEZUbLYzurhnLEjygEnvQIxe24pn/AGSNn4hJ/tCjjnlAIsxGoXMCCOvDUth8QHiRkwzkSxiXz2IdGVCvpa/5UwxkW5eORFSFEkgxCgEG0eIjySj2zqp9L1KwbTjiMwec5I8SSoUXvHiEzW0HlBdjfploICbFLDKWihkkkiaOdFe9ljN1lA7gmzadxXZpXjxKb6RUjVzHkS1mw2JGeMaDocy+mYU4n2kqMrPJJkjeSORctxkclW1GuhCsP7PrTd4kkX6OJysX0DSNcA4dzfDzgtraNlGtuVA+2fsyJYXh3cksmHcwKWLAmOa+7a/QWI5dqovjIRiGHJEYnRnV76niGYX9R/OrpL+2OEklkSAsXwkwFzaSO5iY25km49mHeqB40AVwEkZ1axJI4S4UAsKCMwrRgfSBmJN7gjsO/rehSIEUrxyWPQWvpQoH+3MCcPLmjzbqT6WFmsrFW0DZQeGxv+VdNjT2sEfdyPwCQGwWIAs/L7Td/WkYCTPHlYF7XKKv1rgC7BjqVQLfQU4bYQnjWXDZRn0MNyVjyg6PI9rM1rgcjfQ9KB5jpmwrrMiiMupBw4HCImFgyn+sAfUXvUNtQKoO5a8UlnePThYHp252/LXnUps/bj5JIsQuewsVfSVculo79RYC39UetQO0MHk1Rsy8OYWtZyCcovzAHWgZQm1/b8v9frT3CEakjkBa17+YXIt/rWo9TUhsfKXs7sgNrkC50YHQfKgbwS2uOp5fPr6EW0ruslxYc2trfqNWP/F+tN8VHY3uTfW/KuoYEBu5sbdLf6vQXjYuLUGGbIW1O7hUc7DLmyga3Iynvy5ha4eOsx3c8pF3BAgHmiXIwUMbcQJa4PbTS1cPDc5i+kRQ8zXVojbRGNxJGOug1/Gn214EkLqj7+WUKXktwpyJBbpa4B636+YUFRxUZdRZGF1gAJ7ax3v2Jphi76aL5RyIPLTXsal94u545tUiiCx21/eCzJfpa2a/rUPMhGoU2Jazdxf+H8aBGF8w0v6c61jw7lgiZmYNFYNLJ0izILqhHmkF/lpast2XKVkDg2y8V+wHWrlDIMPleRHbDyXaLDFxctYccoH2dLi/8KCyLMNwuHxAb9nP7opf6XENnLKr21C6qPmKKKJ8VOkz/RzwGzn7EMS3XKrcnc3vfkOlMZcGHBEslgxBE4uzEmzbrCjSwA0LjnTDa+3DjCmHULGBwiQMdAFuVcdZCct+2tBK4zHyToVwcTRwZwJczWMzyGyMTzykj53qQfG4hZ8PvXRUVljNrG8coMQzdNCIybaHNUBsjFJuEMszneQWKJyDQNdc3PKbJzA/WkybTUw2jgd7F5I2a/lRs47clS3XnQOdoYGJ4lzyPMVXFYUWPJ4ryRaczqLfIVO7LxZZoWihRf2jB6Bha7wNlAY98rE37VEY3GYjeySCOKJBJhMUddQJLITc87219q5YHCJEkP7RiHIgxc8FkJ0V1K2FtQCy/rQWXHbe3X15REkQXIC3GZRfTmSCr206+lREfjDCqsKNiGZQZYH0PFh5IyRmt1ViAD6Ggvh/CsiCCJp7tJGWcM3FGSQb9Ac4FzpUXL4GFyJJYYnzSKsaqAxcwhob+jWI970DFfF6cTbp5DkwxzOeFpIZBZiOXEigd+dF4u2PNNC0/wBCojJJhDLvAoYrmHcWtp60rZfg+OdlC71lDorudEEckZ3Lgc7bywPbWm3inwDiMFG0gKmLS9mOZb25jqM1xegqcUYI1ZQexoq5oRby3oUFg8Nf0v8AYP6inexfrsV7p/mihQoOnjz98X+7g/wLUJtj62X+8ehQoIqOukfmoUKB1tDy/P8Aga5wfUv7r+tChQWfwX++4X3b9Kd+Dvq8b/u7f5lChQVab+m9v/nXKT6sf2n/AIUKFA3wn2vb+K1bI+WK/uX/AMxaFCgu2J/dMH/uw/ymrJNj/Wxf3yfqKKhQaH4N+rT+/n/xNUvgPqv/AOMn/t0oUKCB2l+7yf7hg/8AMFRqf0/+9Rf5goqFBqeyfK39436JWdYT99n98N/nrQoUF6f6nE/3Ev8AnzVHfEj9xm9v/pQoUGL4fl86FChQf//Z"/>
          <p:cNvSpPr>
            <a:spLocks noChangeAspect="1" noChangeArrowheads="1"/>
          </p:cNvSpPr>
          <p:nvPr/>
        </p:nvSpPr>
        <p:spPr bwMode="auto">
          <a:xfrm>
            <a:off x="231775" y="-373064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AutoShape 18" descr="data:image/jpg;base64,/9j/4AAQSkZJRgABAQAAAQABAAD/2wCEAAkGBhQSEBUUEhQVFRUVFxUVFRQYFBUYFBgXFxQYFxgYFBoXHCYeFxkjGRQXHy8gJCcpLCwsFR4xNTAqNSYrLCkBCQoKBQUFDQUFDSkYEhgpKSkpKSkpKSkpKSkpKSkpKSkpKSkpKSkpKSkpKSkpKSkpKSkpKSkpKSkpKSkpKSkpKf/AABEIAQEAxAMBIgACEQEDEQH/xAAcAAAABwEBAAAAAAAAAAAAAAAAAQIEBQYHAwj/xABHEAACAQIDBgQCBwQHBwQDAAABAgMAEQQSIQUTIjFBUQYyYXEHgSMzQlKRobEUNMHRQ2Jyc7Kz8CR0gpKi4fFjtMLSFlOD/8QAFAEBAAAAAAAAAAAAAAAAAAAAAP/EABQRAQAAAAAAAAAAAAAAAAAAAAD/2gAMAwEAAhEDEQA/ANFFHRCgTrQHRCjFCgFGaIUL0AoUCaFAKAohQNAYoXoAUAKAxR0VAUBigDQvRA0CqKivRXoFA0YNFejBoFCjFJBoxQHQoqOgFChQoONqTalChagFFajogKAzQoUYoCoULULUBUd6ZbT2vDhozJNIsaDS56nsoGrH0AqmY/4y4ZHKRRySgWs4Koh0ufNqLctR0oNABo71QH+MGG/ZnmCPnBypESt3Yi/MXso5k20uBzNUnHfF/GyCylIrnmii4HYZ82vrQbrQvXnfZ23MVPM0z4t1liRnjLOSCwBsgB4RcX6amw61LP8AETaUgJWVY1LxxjhjLgte1rrcjhJJtQblRVS/B3iyaXCNLiCpZc2XKts4VipYdLlgRp25d7VszG76FJLWzqrWve2YA2uPegdUVGRRUCqMUkUoUB0oUmjoDoxRUDQKoqAoUDcGlUgCulAVHREULUAo6Fq54icIhduSgsfYC+nc0C81Zp8QPHWu4w8wjULmklGbM+tskJA17k3A9Ta1cPiN47IUwREjNG2Yq5UqWsAGIPFw5rra3FzNZTjMe8rZpGZjoLk3sALAD0oH+3NtviH4pXdVsEzhQbWF7hdOenyqLz0m9ACgVQBoZaAFAqN7V2M5uCNP4etcFNG1Badk+NWgwhhW+YXCG2gG8aQsb8yS1rW6c+Qqf2T8W2ihjiSKMlBlzOzKtgNPLc3059b1m45WoRvlYEi9jex5fP0oPRfg7xgmPhzDKsigbyMMTlve3MA20P4c6nxWHeDfESrtGOSCFYVdRHLEhcxsNSz8RJUghSBy09a3EGgO1GKAoCgVSgaTejFAdAUV6FAqhSbUdBwtShSaAoDo6FqFAKp3xI8TPhoRHGqlpFdi7myIqFRex8zZmWy68uRq43ql/FSJP2IySbo5CcodWLM7CyLGVItrcn0WgwzF4stobG1+IKAxvrdiBdj6mmwrpI1yTYD0HIVzBoFKKMCnGG2fI54EZvZSf0q37E+GOIlQs6mPS4VhYk9L35d6ClA0V60bZvwmlkY7w7sW05HX1rtiPgvKLZJUb3BH86DNFWnC4RmUkAkVq+x/g8qXM0oY9AF0HrrzqxQ+A4lW1205WsAL87ACg8/shGhFJ1rZPE/wwDqWhIDAE2ta5+XWslxWFaJmRhYgkEe1AvZW2JIJA8RCuOTWGl/fTlfpW6fDjbpxODUNbPEAhIYnMLaNqOZ1uO4rADU94P8AF0mBnDgkoSN4l7Bh69j2NtKD0WBSq5YTECSNXU3V1DA+jC4/Wu9qAUdqAo6ArUKFCgFChQoONA0VHagANHehlpIWgXWS/G/GnPDFw5chkv8AavvMtvQHKP8AlNazavPvxO2ycRtGTllh+gS1/sMxJN+pYn8udBUjV08FeHo3YNIA3oeVU2FbkVe/CU+Vx2BFBrGzsPGigIoHsBUghqOwUosPUU/Q60HdTSgaSKUDQKWjJoCubUB3rG/itsdUxAlUecWcDnfobeta+XrKvizMHdApF0HFr3OhP4/nQZtJHrYdeVIC9O1dXUhu2v4VyYa0Hoj4cxFdl4YFg3ATob2BdiF+V7W6G46VZBWa/B3xBmgbDuG4ZCUfmhLjMYyfstwMwHUE/PSxQCjBoqFAZoChQoBQoxQoONHRCjFALULUd6BNAV6wL4q4dE2i4jtYqHbKEFnYnMDlA1uOuutb/WCfETBos8peRjOZXUobWyDVGuALLlZQAb3sTegp2G8wq+eHcMDY+1vny99ao2FTi15a1L4bxQ8NsgGneg3jZ2H4VJ7U9WG3Ksi8N/FCRZAJwpQ2HCLZfbvzrUNmbdjnUFCDegkb10UVF7Y2julDW06/hWd4n4tSJMbIpTpe4P5HSg1q1cZGrPMF8VTILZFBvoLmx9+xq1bO8SxzRgnga4DKeYJ6H+dBIO3asu+Kcq3RhbNyK6dOvqNK04jU1nfxU2GTGsqrqGIa3XS9/fQ0GXySAnT3om50MliKKWT2oLP8PDMMdE0MbyBWzOqMACApF3J0CgtzPy1r0GnIX51i3wUxbri5YwCVeO7WGgyMLEm+nmI9b1tVAAaOkijoDvQoCjFAKFCjoONHSbUoUB2o6IGjFAdqzv4u+GWnSOZIy27EiyNGgaUaXjLdWiBDXtqM1+V60S1KAoPKcS6/Kn6SIgF1BJ62vVx+J/hcQY1XiQLHMtxlBC7wHjHYHUGw0tVWXBlXDMtwByPX+dAvD7M/aFdsMkjGNc8i5VNl+9wHMB05HlUz8Otot+2xxhjla4y8+l/4VP8AhLHfssbDDwgGW13N2OnIXPQa6epNNPB2CRdrLlAFg9gDpexvzoNP2tgs8TL3FYd4k2bKkwGQqXPCLan2rfZTVb8X+H5Z1VoSuZOjAfkbaUGW+Csa7ybqPDGSWxYWldSAoJJOcmPoBYqLk2uKuuB8QQ4qQQYmM4fEKSqhlyhj29DfpcjsafeF8LNCzl4MrPq7qiXb3ZeYvrrU3L4cjlvvIwSTfMfMD6dqB1hksoB6aVz2jhleNlcAqQb3/UetO4sIEUAXNu5vXOWg847YwwjnkT7rMBb0NN8Nhi7KpKqCQC7myLc82NjYfjVi8abLEWPkU8rg69mGYfyq2eHvCuHxGz2fMJHZGUC1t0dbWA1L6+Y86C5+BfBCbPiaz7ySTKXktYWA4VTXy6k3639qs9MdgRMuFgVvMsUan3CAfwp/egIUCKUaKgFChR0B0KKjoOIFHahR0ApQoqMUB0oUilg0FU+JWHBwauQDu5ozqL2DBkP+IflUFs7Y8cgBABIsL/pVq8c4fPs7EDsmfT+owf8ARTVH8IbSNgPTT5UEttS8UR5ABTawqC+HOCY4ppugut/ep/xU94CW0sKHwymQ4cgWuHNx11oLcW4jTiGuUjqWsDr2pCEg6chzoHe7oma1GkgNE9A3mftUXLKb1JSiozEShQaCLj8Lw4jFPLKuY5UUdRpmN/0FSeD8PxQMxiGUSFVsOVwenyvXTYRBVmPe34D/AL1I4NAXJ+7y9L0DxVtR0ZogKAGivR0VqAUAaBoCgO9ChahQcwKO1GKFAVKFFR0BijAoqOgbbWw28w8qffikX5shA/M1ifhHF6jpy1v+X51u4PWvPWLiOGxk0fLdyuo9g5y/9NqCzeNtrZolS49e9UfCbWkhcmF2F7XIPWlba2g0j6nQch+p+dN8BGGNmcINOIi4udNbdNedBccE64zIZce8UwIy2BEY9CQRdj3Na7szDhIlG8MmgJkNrtpz00FedpMNlYqJFKgnjFyp6XHXlU1gvGMsMWSOby6A3F7G3lvfsfxoN1RAOXXWg5rKPCfxGkMqRynMrMFJJ1F72Pvf9a08yXF+9AmZ7CoPHvofy/0PSpeVgar21pwoNBTsX41mwmKdI7MhCXU9GtqR8rVrmyYgIlNyxZQ5Y8zmAPyFjyrMJfDwlilxOS7Q7p+t2Kyglet7x3HI8xWibA8TwYpAYms2UExGwkQeo6gcrjSgmKKhQoAaK1HRGgI0BQNAUB0KFqOgRQoUYoAKMUVHQGBRiio6AwKyL4ubBMWIXFIOGayv/eILC/8AaQD5qa16mW2tjx4qB4ZRwuLXHNSNVZfUHWg84SYYtYj509wEMcZG+QODrY3/AIU52hsqTB4h4JRZl5Hoy9GX+qQP1HSrF4VWGRgJFU9NeVB02XtTZ8ZuuGS/S6lzcj+terhgthwTqCYYwhHlMa/y0p9hPDWEUgrDGCfS5/OpndADTSgzWf4VbvE76KQLGrBxHYlrDW1/er1HOCB7V2xEtudV/F7ZjW9mAtQSONnyqTVJxuOMrke/tb19qVtfxDnXKCOfU6V38F7K/aHzt9Wpt/a1uQPe1va9BM4lmwmzHLADPlIYAmxkZQA4PXKBqNKpGycMXOaPhlzMYpUbLdtGAb0Ia3part8S9p7uOBAL55czWzeWNf6ozeZ15dqomAQPIV4QxGYMElYkxPbzRMD5bast9aC/+G/HiSBY8QckhNgxsA39q2im+nb2vVwBuLj/ALVjm0lWOQEWO9GbXOoDgaqd7rZgdfemsm1cThxeGWTdsdCLhl7gg8IYdOdwKDbaKsz8O/EiTQTAzXOW4ABv6MbBvX9av2zdtwzi8Thu45MD2IOtA9FHQo6AWoUKFAmgKFAUB0BRXo6A6O9JpVAYpVILWFzyHM9B86icZ4ywUV95ioRbmBIGb/lS5/Kgb+NfD0GJwzNMchiVnWUDiWwuRb7Sn7v4a1ieDxzQSX0Njb007VcfF3xHXGsuFwwYRO67yU6MwU5gqKeS3ANzqbDQC96ecJxsrHhYCzWu1+lj786C0z+MSVSWNiCujIedj1/KpzZ/xIRku+hFr8qynFwvGSp6dRy11FN42H5UGjeIPiFnGWEHtf8A8e351WZMa54nOp59PTQCoeOUnhUEk6AAan2A1NXfwx8MZ8RZsVmgjB8hH0rjnoD5B6n8KBh4d2TLjJQkYJUEbyT7Ki/U9/StlwOyY4oljVeFbEd7j7XvXPZ+xlw6BIAscaj6vKCCfvFudz3N66ftoKM4vw5gy9Qy8wf19iD1oM88VO0uLnjkYCOGNo42DMC29USZWy65lsB/wi9M9n7KLxxyFUbdNE5JgDtklVSVujDMoN+fK9MI8XI8k0jRlhJIJiS6AlVYGwBsSuRrDlfpT7Y0V1HBKuYSYVm3bZtHJjv0NkZRr/Kgd4jw6xDRGysuZ4cqIi89BoGcgi/MjWm20YHeE214FXMSSqzXuubNfKT5Tau+B2g4BuiLNAcrgks+6vraNLm9wfl86MARz3GYiX6RFckZZFa/BFHckW+9y0oKbibb76PRXVJEAZWfU6gNayANce3On74dHdcsi3Y2B3qswcLmQXGXnYg9jbWm204AMRldkZUklVeDIhV/pUZ9O7eWpXC7SJhyxozGIhlK4RSpyMG1LDTgHzuaDhD4rxMVsmIcjKCMzm1r21vfUHQi9+RqxbI+Jso+tCyAWDZfMPUECzD/AFeoPHmzP9DltNmDOsMSiPELyOhNsx5jpamK4fIIyzXzb2BsoJXOnlsSCz6gm4A6UGsYTxth3W7F4zcgqy6ixt0vQrNZ8E7BHAZc6KzAyIpzWsdC1+lCg2cCjoXor0CqF6Tes5+JHxCaC+GwrWlt9JKB9X/UT/1O5+zfudAtXiTxxhcDpNJeSwIiQBpLHkSLgKPUkfOqFtX44tqMNhwOzStc/wDKlh/1Gs4mYvdnLM7G5ZiSST9okm51ptkJ/Q+9BI7X8TYnFNeeZ39CbIPZBwj8Kj1PSk5LV0RaCV8NYbPio0DBb5iWI8oCMSe1wAeelO8dtbDhiI1laxIDGQ2OvP8A0B7UzwoeG7qoYskkZWxOUSIVvp151Ek0E5Jt3MhRUUDzEMSxYgdz10H4UrDSxCQZokcFSSucot9PtKbi3bS9QF6UklugPyvQad4Q8f4OBykkEWHuQFnhVjbvvCxZyPUE+1axBiQQCCGVgCrqbqQeRBHfvyry9vcyte3K97eotVr+HvjxsFKIpmLYVzZlNzuyftoOg+8o5jXmKDeyapXj6R0tuTdp1aF4vvgDMr36FdVv1D26Cp2TayYeMtNIN3q8UnPMhAIQHkza6feBHYmqDi5WxuIMufJYlY2LHIqqL2HLUkakanp0oI3E7PiQFYkzBkZS0iOzLJuyWVcuttL25DL0vTjZEjZpFUK5kVcQsYE7WYALbIbA6dz86mMRi0iAkdzCGfI5sM4YWBMaa2RxcG/e5pvtqAxR5laZhh30vKAGhJ/9MBnVeVr60DXG4grKj5xCsihJo2Y6sFtbd4fity5tfWlnCfQmMCT6E71Sx3EB0GbTzsOZF9eGpfDxxvBuoxdZY1lQIu7VWvcWNyb21Ot9K4YbHNkjlRFOQ7qZn4jcEC6kk9yPnyoKRtDH5p98XDlFil1XKv0ZyZFX7beUXqwMZnZgkc0ikjK7OsItoLEGxGiry6XqD8QbEy4xvKEYsqyM4Mah0zKRb7XC2lWCPa0LBZAk0+ZFXN5VLKCp7AAZR+NBG4eNzFkZoFz4eVLBTLKrQseEAnzW6/ypOA3askrBv3iJszH/AGiTfRm276Ktzc112TIROTvFw9pxwqglcRzqQ2Zrcgwsfc1yeBIBOH3juqFFnbmGw03JB6oR7XoJxdoxRDdyPhkZCy5N3vCAHbmxOp6n1NCofZsM5TeR4VZknZplZhcgMxGUegy0KDZQKO9HUP4o8TRYHDtLKRfURx3s0j9FX8dT0GtBF/EDxoMBh+CxnkBESnpbnIw+6vTubDvWETZrXfz+dizDM2fivbqTe9OtqY2fFPPiJTnbysQRZQbkKoP2QF0tyApOFUyKgFhoRmJCpa1yGbmW62Bv0oGrcI5c+R/8fPT1NdBBwi669DfQ6/6Fd4YOIC2YFsvK2gtmIHPlb11Ndmw0bMxVXVBmObNcqgI1YdzcDnzagYPGLiwPtfr1IpNrczbXvf8AKu+GmJU26G/m+Q9NBRSnjA7HtbkTqf1oL3g8Exw6NmSJGGUADNJawN3HqwB19O9Una2FyzOt7hbAG1ug/wC1X/ZTERHdRqYXRnjmlYq2gswFtcykHTkQwqhzv9JIba5iNTwjXS3ccNBHsthy06H1FIidhxC4ykcQ5g9PY6U8nTkSb/atawANyf4fjTrGbAaOGCYumXEK7oqtdlCNlOcW010+RoHvgvYq4nHYeF7FWfPIDcApGhkK6dwLfOtsm8B4BtThYeWXRctha2mW1j686x34azW2xhzIQL70DoCzQuFA9STYDvWp+M/F25jmij4ZhEzhiQABwi663LXew0059KCp+McVBhrbPhzlHAzu0jSbsGTRIgTZfKb2HUCukQMGWBXV7qGSVjZMOftGW/M8tPWoDw9hnkxEs8YVEjSzZjnyIF4iLjikIOg9zU1i4klhG7QjCzNfcg/SvJp9JKeccd+fcculByxWIAZnRWmkUNHNPJ5HRuTQKBxMDqLAmn+BxqxLGthIjgrvZHVfowQAZxbgcM1gBc2UUqGdo3ySOgnhF1xTACERj+igBHEQNL+/OueDwZ45oA8cBIaaM2aZpA1xIAQQoF82Xr6Cg7RTSAPCH4sO4liMKMbwt0aRsqHnrp3rkwijxH0hQLiASBJIZSJQ2tkjFh1tr27U0x+0m/2ecuJcwaLdtIzu3O5WJctr5eR0F6YYrZM+JhQpMqKXbdxKuQg5WYKWW1tY7dfNzoB4hxkM6ssJLvAgcl0WOMGNxfKF53XMD1rtgceHwrxxCWTJINIxaECazBRfXRlt1tzqubPhjgnBnBcLIuaNSSrRSrccXXX/ABVOeHpAsxgkkKqS2H3cYOhXiiZjbra1+d+dB12BDLvAhdcOs4MXMNIXW8kbE9OPSuPxAR2XOZ1YOsUoW2VixAglvbS2dAbU62dgpmLCHC2KgMrysQyyRneKFB6HKo6eauPxEzPDE+5UCV1ZXUgkb9BIY/UiRH9NKCIwWNxCRgLM4HMIrWEetilidLEE+xFCnuF8L4uSKOWGJHWRAzM3mzaqb/8ALQoNY8TeKIsFFnkN2Okcd+J27Dsvdug/CsI8V7WnxOJD4m4YHLlysFRb6BAdba3vzPPWlbaxU+LdsRKxY3F7XtHrwqOi6dOwuaXtxd9Ck1lVwAGygDML2DG2rPca3160FemuGysdC1zrcXGhJtqdL29z3qd2BAWjdH40icHcjRmZrjeDpwgE/Oo7FH6uYAEDKCoFgLDgBt1YAn5U9GzVjxCfSEpKtln1C52S7L6i5yH3BoDw0cZne7Otly3HmZ2HETfqeIWt1pEcbbt2zeZl4Te8h4rLzGgALH3oLMwE5zRm7OGJC5jYkDJfXmOnelyvaJYmjAsLZwdfMwZtDa7Nw3PRPnQMsBhbAO2iubC4NsuoZvYE/M0jES3kva3L526n1OhNPcQ+ZOfCoFgBpwjK1teQa1u5Ymo7UkE8jp626n8KDRdlbUTcscjSszmUoq2SOYJZ4gOgdCbHv00qh4ixckX1Y8+XM9OpF7fKrv4axgSAo0iwqQpJ0zSKp4Zh/WRgLjqvsaqG0frFIuOxYjXXoO2tAW1EsiHOzZlGtiALAaa9hkFR6zWW1+XL9asLbNGIF2lYszRqAE4M0maRhz0soX8+1Rn/AOKzDERQlTeVQ6ka2UgnXsbA6e1A/wDCHhZ8VIzs2RIlaTVsrMUsQF6gAkEt096mfHJDFFKfStFAGfPmDNIxkdj38uvXWpvaGEjjgmSPDABIkgzAkNeTEG1zzJIXUjnreqvhsHHJj5NDDEjZVcnMEZBa4PU3BsPWgnvDWCYhId3lliGfdsSIwD/TTjmzEAWToLdxU1DIsaNKjH9nkJGJNrySSElfouoB9O4+SbZkDBTHKjscOg0lxAUc5u6Nck+l67YHEGW87WM2RQ2GIFkytxKoB1vqM36Cg543CqQiyXES64WwVsuluLmCSTe/S3c6KweJZpAzFo5RwZQbLiCoJ4BqLkkXPIdzzHDHKIjHKv7u/DJFfVGY6SL91Tyv1ubUe0JBK7RK+QJYft1wEj7xw282ote+lAw2kobECaCIb/Cm80ehjRLlmYvzL350/wBoicGyjDSKuSZEBKtYMCvPzAoeVNV3s7BYlMTx2KwG9pVvxTYg6ZVKkixuSaf46FnCZEWVcu5kYWSQ2S/D0y+W3oKCj7U2Uy3SW0WVng3aHM5upkgZiL8ObhqX2bDYq6lMOMREjpbWQyQkhiOmY+Y370namHdkDrGuHzwI2ZmDTPPhTbhtyPK59qR4esFmMEReSEpjYnk//W31iC/Qgvy55fSgsOL3e8EytiGSTK2dLhbkdB0bMp6dbVUPE+0WTHRrGjosTCZIn6kOX0B0td3FaXipJWUgSRoptJF1BRrW162bKb+tZ18QcTIs0Dl1kOSSNW0JtnBBIHo2lA7xfjUwNljfeRsM8dmIKK5LGNrdQxY/8QoUz8LSRiCztGGDtfOoLG9iDc+hFCgbQRbyJsl8yALKOZPFc8uvK56kducds11RzGzBEkByTkZjGozZgB91zwk/OjlxQIAKjNGNXU/Wg2yLbuTzPa9OThTNbdrnlBs0QAN2UXAQAWSFAQDrdjYD0BhszZ4cyYVwwmJUYdTyDsRmz/8AABR7KcmGWKRSVjJJ+9E9/rEHWxU5h1sK77T2ad2J8MxYRMEaQ3EjSniYAdVXo3rao/HY98y4hOEuu7YjkbDKc2lr2C36k69aBiJDlIIBu3m/PT8KVFOudbg5TowJ6cvyFqaodbdKcQQGS4W1yb8wPwoHOnWwtc3sNWFtOfltqPWijYZ9NRcBQftaiwPv196NpLovDcjKHuPungUe4BU+wrpGOPSwN+G4sMx58+QW9h8jQWrwxCSUjYcT/USEG0MoP1LdApBI1+9UPJs/jkLMiFWddRyO83Yy6cgWPS/AaltkYtXeSMsRheA4ph55CXCh0I1zBmHLrrrcU2x+FeBmsEYCZCjOrXdBE8ilg3MHQnuRQd8FtHdRqyTWKripQVS1nLCOOxtxLpcX72600baAeXMZ5LE9bjKEUC+ml7i9cNo46ZYAPogq4bDpoOLK7l7f2s17n0qC/bGQrbIctyNL+YX1oJzbO1FAa0zuzSRFjqLFQWv+LmrPgsNaJEmQO8gWSCMeVCdd7M339b2Pf1rMnkLPc21N/StH2FfDxmKRQ6uM6yW4lLcN7rrz0A69NL0EzgMU6kjEX/ab2SV9A1mAyjSygA8v/FPViMsqshCYqMlinLeaWJfshvr1b2pa4HKpglNyRnjlKjInRHdr6sDyHL9ah1xUjiZDJleAFjLos2JBuQqA67snS+vYUDqTHLNG7scsaHLjWA4ndQAIotPKGsaZ7JwEibuGV97lGaIsBkgZzmLTdCwuQF786cR4Y599EmSMrmeAA5IBf62VSeKQWJC+lzXDa2I3yNBCkjwJEZUbLYzurhnLEjygEnvQIxe24pn/AGSNn4hJ/tCjjnlAIsxGoXMCCOvDUth8QHiRkwzkSxiXz2IdGVCvpa/5UwxkW5eORFSFEkgxCgEG0eIjySj2zqp9L1KwbTjiMwec5I8SSoUXvHiEzW0HlBdjfploICbFLDKWihkkkiaOdFe9ljN1lA7gmzadxXZpXjxKb6RUjVzHkS1mw2JGeMaDocy+mYU4n2kqMrPJJkjeSORctxkclW1GuhCsP7PrTd4kkX6OJysX0DSNcA4dzfDzgtraNlGtuVA+2fsyJYXh3cksmHcwKWLAmOa+7a/QWI5dqovjIRiGHJEYnRnV76niGYX9R/OrpL+2OEklkSAsXwkwFzaSO5iY25km49mHeqB40AVwEkZ1axJI4S4UAsKCMwrRgfSBmJN7gjsO/rehSIEUrxyWPQWvpQoH+3MCcPLmjzbqT6WFmsrFW0DZQeGxv+VdNjT2sEfdyPwCQGwWIAs/L7Td/WkYCTPHlYF7XKKv1rgC7BjqVQLfQU4bYQnjWXDZRn0MNyVjyg6PI9rM1rgcjfQ9KB5jpmwrrMiiMupBw4HCImFgyn+sAfUXvUNtQKoO5a8UlnePThYHp252/LXnUps/bj5JIsQuewsVfSVculo79RYC39UetQO0MHk1Rsy8OYWtZyCcovzAHWgZQm1/b8v9frT3CEakjkBa17+YXIt/rWo9TUhsfKXs7sgNrkC50YHQfKgbwS2uOp5fPr6EW0ruslxYc2trfqNWP/F+tN8VHY3uTfW/KuoYEBu5sbdLf6vQXjYuLUGGbIW1O7hUc7DLmyga3Iynvy5ha4eOsx3c8pF3BAgHmiXIwUMbcQJa4PbTS1cPDc5i+kRQ8zXVojbRGNxJGOug1/Gn214EkLqj7+WUKXktwpyJBbpa4B636+YUFRxUZdRZGF1gAJ7ax3v2Jphi76aL5RyIPLTXsal94u545tUiiCx21/eCzJfpa2a/rUPMhGoU2Jazdxf+H8aBGF8w0v6c61jw7lgiZmYNFYNLJ0izILqhHmkF/lpast2XKVkDg2y8V+wHWrlDIMPleRHbDyXaLDFxctYccoH2dLi/8KCyLMNwuHxAb9nP7opf6XENnLKr21C6qPmKKKJ8VOkz/RzwGzn7EMS3XKrcnc3vfkOlMZcGHBEslgxBE4uzEmzbrCjSwA0LjnTDa+3DjCmHULGBwiQMdAFuVcdZCct+2tBK4zHyToVwcTRwZwJczWMzyGyMTzykj53qQfG4hZ8PvXRUVljNrG8coMQzdNCIybaHNUBsjFJuEMszneQWKJyDQNdc3PKbJzA/WkybTUw2jgd7F5I2a/lRs47clS3XnQOdoYGJ4lzyPMVXFYUWPJ4ryRaczqLfIVO7LxZZoWihRf2jB6Bha7wNlAY98rE37VEY3GYjeySCOKJBJhMUddQJLITc87219q5YHCJEkP7RiHIgxc8FkJ0V1K2FtQCy/rQWXHbe3X15REkQXIC3GZRfTmSCr206+lREfjDCqsKNiGZQZYH0PFh5IyRmt1ViAD6Ggvh/CsiCCJp7tJGWcM3FGSQb9Ac4FzpUXL4GFyJJYYnzSKsaqAxcwhob+jWI970DFfF6cTbp5DkwxzOeFpIZBZiOXEigd+dF4u2PNNC0/wBCojJJhDLvAoYrmHcWtp60rZfg+OdlC71lDorudEEckZ3Lgc7bywPbWm3inwDiMFG0gKmLS9mOZb25jqM1xegqcUYI1ZQexoq5oRby3oUFg8Nf0v8AYP6inexfrsV7p/mihQoOnjz98X+7g/wLUJtj62X+8ehQoIqOukfmoUKB1tDy/P8Aga5wfUv7r+tChQWfwX++4X3b9Kd+Dvq8b/u7f5lChQVab+m9v/nXKT6sf2n/AIUKFA3wn2vb+K1bI+WK/uX/AMxaFCgu2J/dMH/uw/ymrJNj/Wxf3yfqKKhQaH4N+rT+/n/xNUvgPqv/AOMn/t0oUKCB2l+7yf7hg/8AMFRqf0/+9Rf5goqFBqeyfK39436JWdYT99n98N/nrQoUF6f6nE/3Ev8AnzVHfEj9xm9v/pQoUGL4fl86FChQf//Z"/>
          <p:cNvSpPr>
            <a:spLocks noChangeAspect="1" noChangeArrowheads="1"/>
          </p:cNvSpPr>
          <p:nvPr/>
        </p:nvSpPr>
        <p:spPr bwMode="auto">
          <a:xfrm>
            <a:off x="231775" y="-373064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902900" y="931011"/>
            <a:ext cx="3092267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Results in a </a:t>
            </a:r>
            <a:r>
              <a:rPr lang="en-US" u="sng" dirty="0">
                <a:solidFill>
                  <a:srgbClr val="0000FF"/>
                </a:solidFill>
                <a:latin typeface="Comic Sans MS" pitchFamily="66" charset="0"/>
              </a:rPr>
              <a:t>line spectrum</a:t>
            </a:r>
            <a:r>
              <a:rPr lang="en-US" i="1" u="sng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particular to each element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003503" y="5943600"/>
            <a:ext cx="3276600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Electron moves to higher energy as light is absorbed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183337" y="375440"/>
            <a:ext cx="3714466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Electron moves to lower energy as light is emitted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42915"/>
              </p:ext>
            </p:extLst>
          </p:nvPr>
        </p:nvGraphicFramePr>
        <p:xfrm>
          <a:off x="4724400" y="1209742"/>
          <a:ext cx="3048000" cy="447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310092" imgH="3390821" progId="ChemDraw.Document.6.0">
                  <p:embed/>
                </p:oleObj>
              </mc:Choice>
              <mc:Fallback>
                <p:oleObj name="CS ChemDraw Drawing" r:id="rId3" imgW="2310092" imgH="3390821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209742"/>
                        <a:ext cx="3048000" cy="4474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6917516" y="742105"/>
            <a:ext cx="205834" cy="757260"/>
          </a:xfrm>
          <a:prstGeom prst="rightBrace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Right Brace 15"/>
          <p:cNvSpPr/>
          <p:nvPr/>
        </p:nvSpPr>
        <p:spPr bwMode="auto">
          <a:xfrm rot="5400000">
            <a:off x="5756651" y="5257957"/>
            <a:ext cx="205834" cy="1031070"/>
          </a:xfrm>
          <a:prstGeom prst="rightBrace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4" y="5843917"/>
            <a:ext cx="4195956" cy="845696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6039" y="196573"/>
            <a:ext cx="4179706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electron can move from any one fixed energy levels to another one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26039" y="1718323"/>
            <a:ext cx="3496127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Quantized electron energy for a hydrogen atom (only)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026B1D2-C2AA-9C53-B475-9F0AE54C6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472" y="4799710"/>
                <a:ext cx="4031928" cy="691151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Comic Sans MS" panose="030F0902030302020204" pitchFamily="66" charset="0"/>
                  </a:rPr>
                  <a:t>-2.18 x 10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Comic Sans MS" panose="030F0902030302020204" pitchFamily="66" charset="0"/>
                  </a:rPr>
                  <a:t>-18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600" b="1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Comic Sans MS" pitchFamily="66" charset="0"/>
                  </a:rPr>
                  <a:t>Joules</a:t>
                </a:r>
              </a:p>
            </p:txBody>
          </p:sp>
        </mc:Choice>
        <mc:Fallback xmlns="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6026B1D2-C2AA-9C53-B475-9F0AE54C6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472" y="4799710"/>
                <a:ext cx="4031928" cy="691151"/>
              </a:xfrm>
              <a:prstGeom prst="rect">
                <a:avLst/>
              </a:prstGeom>
              <a:blipFill>
                <a:blip r:embed="rId8"/>
                <a:stretch>
                  <a:fillRect l="-314" b="-1786"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601AE2-F656-5DDD-EEC3-3022886FC370}"/>
              </a:ext>
            </a:extLst>
          </p:cNvPr>
          <p:cNvSpPr txBox="1"/>
          <p:nvPr/>
        </p:nvSpPr>
        <p:spPr>
          <a:xfrm>
            <a:off x="7534499" y="5384274"/>
            <a:ext cx="5870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n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EBE01-7F2E-C0AC-CA8C-E80395079D56}"/>
              </a:ext>
            </a:extLst>
          </p:cNvPr>
          <p:cNvSpPr txBox="1"/>
          <p:nvPr/>
        </p:nvSpPr>
        <p:spPr>
          <a:xfrm>
            <a:off x="7534499" y="2654927"/>
            <a:ext cx="5870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n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191A5-21DB-F817-B520-672B2EFD4375}"/>
              </a:ext>
            </a:extLst>
          </p:cNvPr>
          <p:cNvSpPr txBox="1"/>
          <p:nvPr/>
        </p:nvSpPr>
        <p:spPr>
          <a:xfrm>
            <a:off x="7534499" y="1865218"/>
            <a:ext cx="5870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n =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CE464-4067-59BE-6F8C-C44FE475F20F}"/>
              </a:ext>
            </a:extLst>
          </p:cNvPr>
          <p:cNvSpPr/>
          <p:nvPr/>
        </p:nvSpPr>
        <p:spPr bwMode="auto">
          <a:xfrm>
            <a:off x="7534499" y="1165949"/>
            <a:ext cx="587020" cy="539683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9EAA1C-EA3C-CC47-4322-E598251C6051}"/>
              </a:ext>
            </a:extLst>
          </p:cNvPr>
          <p:cNvSpPr txBox="1"/>
          <p:nvPr/>
        </p:nvSpPr>
        <p:spPr>
          <a:xfrm>
            <a:off x="7534499" y="143733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 =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AE47B0-8876-0D82-1F6A-0D1BB4BA41B8}"/>
              </a:ext>
            </a:extLst>
          </p:cNvPr>
          <p:cNvSpPr txBox="1"/>
          <p:nvPr/>
        </p:nvSpPr>
        <p:spPr>
          <a:xfrm>
            <a:off x="7534499" y="1247739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AA6AAC-AC3F-FC3D-3B70-E09665F2C834}"/>
                  </a:ext>
                </a:extLst>
              </p:cNvPr>
              <p:cNvSpPr txBox="1"/>
              <p:nvPr/>
            </p:nvSpPr>
            <p:spPr>
              <a:xfrm>
                <a:off x="7534499" y="1095339"/>
                <a:ext cx="6399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=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AA6AAC-AC3F-FC3D-3B70-E09665F2C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499" y="1095339"/>
                <a:ext cx="639919" cy="307777"/>
              </a:xfrm>
              <a:prstGeom prst="rect">
                <a:avLst/>
              </a:prstGeom>
              <a:blipFill>
                <a:blip r:embed="rId9"/>
                <a:stretch>
                  <a:fillRect l="-392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17BECFE-BAE3-2F0B-7BB1-99B633D71FBD}"/>
              </a:ext>
            </a:extLst>
          </p:cNvPr>
          <p:cNvGrpSpPr/>
          <p:nvPr/>
        </p:nvGrpSpPr>
        <p:grpSpPr>
          <a:xfrm>
            <a:off x="510382" y="2444715"/>
            <a:ext cx="3877301" cy="2153979"/>
            <a:chOff x="528444" y="2212572"/>
            <a:chExt cx="3877301" cy="2153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9">
                  <a:extLst>
                    <a:ext uri="{FF2B5EF4-FFF2-40B4-BE49-F238E27FC236}">
                      <a16:creationId xmlns:a16="http://schemas.microsoft.com/office/drawing/2014/main" id="{33689F5E-23F4-657D-0309-CDA97A1A8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444" y="2212572"/>
                  <a:ext cx="3092267" cy="735586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=−(</m:t>
                        </m:r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𝒉𝒄𝑹</m:t>
                        </m:r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rgbClr val="0000FF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" name="Rectangle 19">
                  <a:extLst>
                    <a:ext uri="{FF2B5EF4-FFF2-40B4-BE49-F238E27FC236}">
                      <a16:creationId xmlns:a16="http://schemas.microsoft.com/office/drawing/2014/main" id="{33689F5E-23F4-657D-0309-CDA97A1A85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444" y="2212572"/>
                  <a:ext cx="3092267" cy="735586"/>
                </a:xfrm>
                <a:prstGeom prst="rect">
                  <a:avLst/>
                </a:prstGeom>
                <a:blipFill>
                  <a:blip r:embed="rId10"/>
                  <a:stretch>
                    <a:fillRect b="-1695"/>
                  </a:stretch>
                </a:blipFill>
                <a:ln w="222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CB2F77C9-A310-BF6F-DF34-50AC6DDC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945" y="3166222"/>
              <a:ext cx="2590800" cy="120032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 pitchFamily="66" charset="0"/>
                </a:rPr>
                <a:t>h = Planck’s constant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mic Sans MS" pitchFamily="66" charset="0"/>
                </a:rPr>
                <a:t>C = speed of light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mic Sans MS" pitchFamily="66" charset="0"/>
                </a:rPr>
                <a:t>R = Rydberg constant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Comic Sans MS" pitchFamily="66" charset="0"/>
                </a:rPr>
                <a:t>n = energy level</a:t>
              </a:r>
            </a:p>
          </p:txBody>
        </p:sp>
      </p:grpSp>
      <p:sp>
        <p:nvSpPr>
          <p:cNvPr id="8" name="Rectangle 13">
            <a:extLst>
              <a:ext uri="{FF2B5EF4-FFF2-40B4-BE49-F238E27FC236}">
                <a16:creationId xmlns:a16="http://schemas.microsoft.com/office/drawing/2014/main" id="{273E9448-A16E-21ED-0E53-342E8C9F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633" y="2149851"/>
            <a:ext cx="1875798" cy="3667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Recall: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01869A-3FAF-DF36-3CA3-38DD3367CFB2}"/>
              </a:ext>
            </a:extLst>
          </p:cNvPr>
          <p:cNvGrpSpPr/>
          <p:nvPr/>
        </p:nvGrpSpPr>
        <p:grpSpPr>
          <a:xfrm>
            <a:off x="8876089" y="2067101"/>
            <a:ext cx="3827409" cy="4199664"/>
            <a:chOff x="8876089" y="2067101"/>
            <a:chExt cx="3827409" cy="4199664"/>
          </a:xfrm>
        </p:grpSpPr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73F4983-0CE6-23D8-804F-CD4FCA9E9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6089" y="2067101"/>
              <a:ext cx="3827409" cy="4199664"/>
            </a:xfrm>
            <a:prstGeom prst="rect">
              <a:avLst/>
            </a:prstGeom>
          </p:spPr>
        </p:pic>
        <p:pic>
          <p:nvPicPr>
            <p:cNvPr id="29" name="Picture 28" descr=" ">
              <a:extLst>
                <a:ext uri="{FF2B5EF4-FFF2-40B4-BE49-F238E27FC236}">
                  <a16:creationId xmlns:a16="http://schemas.microsoft.com/office/drawing/2014/main" id="{98BA295A-F863-6FEC-C712-9A63557EDB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152633" y="2922113"/>
              <a:ext cx="1279561" cy="127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 animBg="1"/>
      <p:bldP spid="16" grpId="0" animBg="1"/>
      <p:bldP spid="9" grpId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3581400"/>
            <a:ext cx="7779619" cy="2998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199"/>
            <a:ext cx="7696200" cy="337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650B8-58C3-A376-C11C-EF759DC7D157}"/>
              </a:ext>
            </a:extLst>
          </p:cNvPr>
          <p:cNvSpPr txBox="1"/>
          <p:nvPr/>
        </p:nvSpPr>
        <p:spPr>
          <a:xfrm>
            <a:off x="8008218" y="1234289"/>
            <a:ext cx="395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Discovers a </a:t>
            </a:r>
            <a:r>
              <a:rPr lang="en-US" sz="2200" b="1" dirty="0">
                <a:solidFill>
                  <a:srgbClr val="0000FF"/>
                </a:solidFill>
                <a:latin typeface="Comic Sans MS" panose="030F0902030302020204" pitchFamily="66" charset="0"/>
              </a:rPr>
              <a:t>fundamental,  sub-atomic particle: the electron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66254-7581-D0EB-2071-EC3FD8FBE241}"/>
              </a:ext>
            </a:extLst>
          </p:cNvPr>
          <p:cNvSpPr txBox="1"/>
          <p:nvPr/>
        </p:nvSpPr>
        <p:spPr>
          <a:xfrm>
            <a:off x="8154037" y="4647442"/>
            <a:ext cx="395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His son:</a:t>
            </a:r>
          </a:p>
          <a:p>
            <a:r>
              <a:rPr lang="en-US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Discovers that an </a:t>
            </a:r>
            <a:r>
              <a:rPr lang="en-US" sz="2200" b="1" dirty="0">
                <a:solidFill>
                  <a:srgbClr val="0000FF"/>
                </a:solidFill>
                <a:latin typeface="Comic Sans MS" panose="030F0902030302020204" pitchFamily="66" charset="0"/>
              </a:rPr>
              <a:t>electron acts like a wave !!!</a:t>
            </a:r>
          </a:p>
        </p:txBody>
      </p:sp>
    </p:spTree>
    <p:extLst>
      <p:ext uri="{BB962C8B-B14F-4D97-AF65-F5344CB8AC3E}">
        <p14:creationId xmlns:p14="http://schemas.microsoft.com/office/powerpoint/2010/main" val="3792341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152400" y="76200"/>
            <a:ext cx="8229600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2400" dirty="0">
                <a:latin typeface="Calibri" panose="020F0502020204030204" pitchFamily="34" charset="0"/>
              </a:rPr>
              <a:t>Electrons can Interfere with Each Other</a:t>
            </a:r>
            <a:endParaRPr lang="en-US" sz="2400" kern="0" dirty="0">
              <a:latin typeface="Calibri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50054" y="721704"/>
            <a:ext cx="11609305" cy="40011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 grid of atoms (a crystal) can </a:t>
            </a:r>
            <a:r>
              <a:rPr lang="en-US" sz="2000" b="1" dirty="0">
                <a:latin typeface="Calibri" pitchFamily="34" charset="0"/>
              </a:rPr>
              <a:t>diffract</a:t>
            </a:r>
            <a:r>
              <a:rPr lang="en-US" sz="2000" dirty="0">
                <a:latin typeface="Calibri" pitchFamily="34" charset="0"/>
              </a:rPr>
              <a:t> a beam of electrons, just like they do a beam of X-rays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4185E1-1404-BD6A-B5FF-962D80E3454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2789121"/>
            <a:ext cx="2418074" cy="141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C48679A7-0BC3-0EC0-200C-C13C32CD3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80971"/>
            <a:ext cx="2287799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Beam of X-rays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452E6188-A9B1-7F60-B978-3BA4B1DFB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551" y="3048487"/>
            <a:ext cx="1511609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crystal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B29C27-A919-7ED3-9584-8082CC18B53C}"/>
              </a:ext>
            </a:extLst>
          </p:cNvPr>
          <p:cNvCxnSpPr/>
          <p:nvPr/>
        </p:nvCxnSpPr>
        <p:spPr bwMode="auto">
          <a:xfrm flipV="1">
            <a:off x="4634817" y="2041299"/>
            <a:ext cx="815309" cy="762001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5EB362-4D57-BE32-239B-4D576C1666DD}"/>
              </a:ext>
            </a:extLst>
          </p:cNvPr>
          <p:cNvCxnSpPr/>
          <p:nvPr/>
        </p:nvCxnSpPr>
        <p:spPr bwMode="auto">
          <a:xfrm flipV="1">
            <a:off x="4634817" y="2346098"/>
            <a:ext cx="815309" cy="4572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1DB2FF-BAA5-249D-08A3-4696A81E1904}"/>
              </a:ext>
            </a:extLst>
          </p:cNvPr>
          <p:cNvCxnSpPr/>
          <p:nvPr/>
        </p:nvCxnSpPr>
        <p:spPr bwMode="auto">
          <a:xfrm flipV="1">
            <a:off x="4634817" y="2584310"/>
            <a:ext cx="815309" cy="21898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79747F28-A355-3A3E-CB86-EF86469E2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249" y="1391377"/>
            <a:ext cx="1511609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Detector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9182F7-E7A9-ECD3-CF38-AC30EC02332A}"/>
              </a:ext>
            </a:extLst>
          </p:cNvPr>
          <p:cNvCxnSpPr/>
          <p:nvPr/>
        </p:nvCxnSpPr>
        <p:spPr bwMode="auto">
          <a:xfrm flipV="1">
            <a:off x="4634817" y="2775926"/>
            <a:ext cx="815309" cy="2737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7ABE94-9EC8-409C-66D8-7EEA8153DCCD}"/>
              </a:ext>
            </a:extLst>
          </p:cNvPr>
          <p:cNvCxnSpPr/>
          <p:nvPr/>
        </p:nvCxnSpPr>
        <p:spPr bwMode="auto">
          <a:xfrm>
            <a:off x="4634816" y="2803296"/>
            <a:ext cx="756830" cy="609602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16A4D3-27E5-8140-54F1-0F71B9052A8A}"/>
              </a:ext>
            </a:extLst>
          </p:cNvPr>
          <p:cNvCxnSpPr/>
          <p:nvPr/>
        </p:nvCxnSpPr>
        <p:spPr bwMode="auto">
          <a:xfrm>
            <a:off x="4634816" y="2803298"/>
            <a:ext cx="756830" cy="381001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52DF889-AD3A-77C2-BA40-53F4EADFEDED}"/>
              </a:ext>
            </a:extLst>
          </p:cNvPr>
          <p:cNvCxnSpPr/>
          <p:nvPr/>
        </p:nvCxnSpPr>
        <p:spPr bwMode="auto">
          <a:xfrm>
            <a:off x="4634817" y="2803298"/>
            <a:ext cx="815309" cy="191616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CEABD69-E118-47CD-ECC5-FAE13608469D}"/>
              </a:ext>
            </a:extLst>
          </p:cNvPr>
          <p:cNvSpPr/>
          <p:nvPr/>
        </p:nvSpPr>
        <p:spPr bwMode="auto">
          <a:xfrm>
            <a:off x="4401046" y="2498498"/>
            <a:ext cx="533400" cy="609600"/>
          </a:xfrm>
          <a:prstGeom prst="ellipse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458B76-89BB-20B3-DE01-F7E3D37C6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938" y="2572371"/>
            <a:ext cx="340997" cy="407108"/>
          </a:xfrm>
          <a:prstGeom prst="rect">
            <a:avLst/>
          </a:prstGeom>
        </p:spPr>
      </p:pic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23974025-95C3-DDC5-9788-AAEF7814FC6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9795" y="5759946"/>
            <a:ext cx="2418074" cy="14175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638EA2B-FC85-7BCD-8340-28282FCF368C}"/>
              </a:ext>
            </a:extLst>
          </p:cNvPr>
          <p:cNvGrpSpPr/>
          <p:nvPr/>
        </p:nvGrpSpPr>
        <p:grpSpPr>
          <a:xfrm>
            <a:off x="1935556" y="5349936"/>
            <a:ext cx="3376199" cy="1038708"/>
            <a:chOff x="1935556" y="5349936"/>
            <a:chExt cx="3376199" cy="1038708"/>
          </a:xfrm>
        </p:grpSpPr>
        <p:sp>
          <p:nvSpPr>
            <p:cNvPr id="1029" name="Rectangle 23">
              <a:extLst>
                <a:ext uri="{FF2B5EF4-FFF2-40B4-BE49-F238E27FC236}">
                  <a16:creationId xmlns:a16="http://schemas.microsoft.com/office/drawing/2014/main" id="{EC5510A5-958E-CDBD-DB9A-23B918335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556" y="5349936"/>
              <a:ext cx="2721345" cy="36933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Comic Sans MS" panose="030F0902030302020204" pitchFamily="66" charset="0"/>
                </a:rPr>
                <a:t>Beam of Electrons</a:t>
              </a:r>
            </a:p>
          </p:txBody>
        </p:sp>
        <p:sp>
          <p:nvSpPr>
            <p:cNvPr id="1030" name="Rectangle 23">
              <a:extLst>
                <a:ext uri="{FF2B5EF4-FFF2-40B4-BE49-F238E27FC236}">
                  <a16:creationId xmlns:a16="http://schemas.microsoft.com/office/drawing/2014/main" id="{94DDC844-89DB-7795-1CF7-C272A157C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146" y="6019312"/>
              <a:ext cx="1511609" cy="36933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crystal</a:t>
              </a:r>
            </a:p>
          </p:txBody>
        </p:sp>
      </p:grp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EABC71C4-6854-36A5-F77F-C00B7E531974}"/>
              </a:ext>
            </a:extLst>
          </p:cNvPr>
          <p:cNvCxnSpPr/>
          <p:nvPr/>
        </p:nvCxnSpPr>
        <p:spPr bwMode="auto">
          <a:xfrm flipV="1">
            <a:off x="4793412" y="5012124"/>
            <a:ext cx="815309" cy="76200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2E364C80-7C2D-B52C-E3CF-0EE754506648}"/>
              </a:ext>
            </a:extLst>
          </p:cNvPr>
          <p:cNvCxnSpPr/>
          <p:nvPr/>
        </p:nvCxnSpPr>
        <p:spPr bwMode="auto">
          <a:xfrm flipV="1">
            <a:off x="4793412" y="5316923"/>
            <a:ext cx="815309" cy="45720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29AFC4C2-89CF-C29A-05D2-72BB4EC666BA}"/>
              </a:ext>
            </a:extLst>
          </p:cNvPr>
          <p:cNvCxnSpPr/>
          <p:nvPr/>
        </p:nvCxnSpPr>
        <p:spPr bwMode="auto">
          <a:xfrm flipV="1">
            <a:off x="4793412" y="5555135"/>
            <a:ext cx="815309" cy="21898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34" name="Rectangle 23">
            <a:extLst>
              <a:ext uri="{FF2B5EF4-FFF2-40B4-BE49-F238E27FC236}">
                <a16:creationId xmlns:a16="http://schemas.microsoft.com/office/drawing/2014/main" id="{0F986BE0-172E-B9CA-63EF-90332E4C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390" y="4402952"/>
            <a:ext cx="1511609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Detector</a:t>
            </a:r>
          </a:p>
        </p:txBody>
      </p: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816EB370-4942-2AB3-5CAC-DFCFDF6F84FA}"/>
              </a:ext>
            </a:extLst>
          </p:cNvPr>
          <p:cNvCxnSpPr/>
          <p:nvPr/>
        </p:nvCxnSpPr>
        <p:spPr bwMode="auto">
          <a:xfrm flipV="1">
            <a:off x="4793412" y="5746751"/>
            <a:ext cx="815309" cy="2737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C68C7FDB-CA26-35F1-9929-61DB1AE2DC67}"/>
              </a:ext>
            </a:extLst>
          </p:cNvPr>
          <p:cNvCxnSpPr/>
          <p:nvPr/>
        </p:nvCxnSpPr>
        <p:spPr bwMode="auto">
          <a:xfrm>
            <a:off x="4793411" y="5774121"/>
            <a:ext cx="756830" cy="609602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6AE92BBF-0A3E-5177-6204-F748D9FC1572}"/>
              </a:ext>
            </a:extLst>
          </p:cNvPr>
          <p:cNvCxnSpPr/>
          <p:nvPr/>
        </p:nvCxnSpPr>
        <p:spPr bwMode="auto">
          <a:xfrm>
            <a:off x="4793411" y="5774123"/>
            <a:ext cx="756830" cy="38100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572C0153-ADEA-D90D-D666-66E56EBBCFD2}"/>
              </a:ext>
            </a:extLst>
          </p:cNvPr>
          <p:cNvCxnSpPr/>
          <p:nvPr/>
        </p:nvCxnSpPr>
        <p:spPr bwMode="auto">
          <a:xfrm>
            <a:off x="4793412" y="5774123"/>
            <a:ext cx="815309" cy="191616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39" name="Oval 1038">
            <a:extLst>
              <a:ext uri="{FF2B5EF4-FFF2-40B4-BE49-F238E27FC236}">
                <a16:creationId xmlns:a16="http://schemas.microsoft.com/office/drawing/2014/main" id="{9B8B98E2-2F18-D7C4-7C44-0431F04557E2}"/>
              </a:ext>
            </a:extLst>
          </p:cNvPr>
          <p:cNvSpPr/>
          <p:nvPr/>
        </p:nvSpPr>
        <p:spPr bwMode="auto">
          <a:xfrm>
            <a:off x="4559641" y="5469323"/>
            <a:ext cx="533400" cy="609600"/>
          </a:xfrm>
          <a:prstGeom prst="ellipse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10C80E9F-DE43-FEBC-C202-2B22D333B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33" y="5543196"/>
            <a:ext cx="340997" cy="407108"/>
          </a:xfrm>
          <a:prstGeom prst="rect">
            <a:avLst/>
          </a:prstGeom>
        </p:spPr>
      </p:pic>
      <p:pic>
        <p:nvPicPr>
          <p:cNvPr id="5" name="Picture 8" descr="An X-ray diffraction pattern from beryl crystal, Maurice van Horn 1957.  Pure beryl crystals are colorless, but impurities can... – @terning on  Tumblr">
            <a:extLst>
              <a:ext uri="{FF2B5EF4-FFF2-40B4-BE49-F238E27FC236}">
                <a16:creationId xmlns:a16="http://schemas.microsoft.com/office/drawing/2014/main" id="{2ACBB209-E925-E426-B870-38C51703C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8144" y="1837211"/>
            <a:ext cx="1616714" cy="17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lectron diffraction pattern showing white spots on a dark background, as a general example.">
            <a:extLst>
              <a:ext uri="{FF2B5EF4-FFF2-40B4-BE49-F238E27FC236}">
                <a16:creationId xmlns:a16="http://schemas.microsoft.com/office/drawing/2014/main" id="{897E7E39-4BFF-03BA-81ED-91077FEF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249" y="4906453"/>
            <a:ext cx="1548749" cy="15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82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3" grpId="0"/>
      <p:bldP spid="1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152400" y="76200"/>
            <a:ext cx="8229600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2500" dirty="0">
                <a:latin typeface="Calibri" panose="020F0502020204030204" pitchFamily="34" charset="0"/>
              </a:rPr>
              <a:t>Development of Quantum Theory</a:t>
            </a:r>
            <a:endParaRPr lang="en-US" sz="2500" kern="0" dirty="0">
              <a:latin typeface="Calibri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51905" y="777033"/>
            <a:ext cx="10710534" cy="76944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Louis </a:t>
            </a:r>
            <a:r>
              <a:rPr lang="en-US" sz="2200" b="1" dirty="0">
                <a:latin typeface="Calibri" pitchFamily="34" charset="0"/>
              </a:rPr>
              <a:t>de Broglie</a:t>
            </a:r>
            <a:r>
              <a:rPr lang="en-US" sz="2200" dirty="0">
                <a:latin typeface="Calibri" pitchFamily="34" charset="0"/>
              </a:rPr>
              <a:t> first proposed that if light can have material properties, </a:t>
            </a:r>
            <a:r>
              <a:rPr lang="en-US" sz="2200" u="sng" dirty="0">
                <a:latin typeface="Calibri" pitchFamily="34" charset="0"/>
              </a:rPr>
              <a:t>all matter</a:t>
            </a:r>
            <a:r>
              <a:rPr lang="en-US" sz="2200" dirty="0">
                <a:latin typeface="Calibri" pitchFamily="34" charset="0"/>
              </a:rPr>
              <a:t> must exhibit wave properties.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51905" y="5578612"/>
            <a:ext cx="10710533" cy="76944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Electron microscopes use electrons in place of the light beam: they have higher resolution because the electron’s wavelength is incredibly short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51904" y="3873461"/>
            <a:ext cx="8229593" cy="4308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Extensive experimental evidence backs up de Broglie’s hypothesis.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804949" y="2809337"/>
            <a:ext cx="3778245" cy="49244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600" dirty="0">
                <a:solidFill>
                  <a:srgbClr val="0000FF"/>
                </a:solidFill>
                <a:latin typeface="Comic Sans MS" pitchFamily="66" charset="0"/>
              </a:rPr>
              <a:t>   =  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h </a:t>
            </a:r>
            <a:r>
              <a:rPr lang="en-US" sz="2600" b="1" dirty="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mv = h/p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3F7271-B4BB-6490-BC74-43CC8EE62F8C}"/>
              </a:ext>
            </a:extLst>
          </p:cNvPr>
          <p:cNvGrpSpPr/>
          <p:nvPr/>
        </p:nvGrpSpPr>
        <p:grpSpPr>
          <a:xfrm>
            <a:off x="4583194" y="2655694"/>
            <a:ext cx="5524500" cy="769441"/>
            <a:chOff x="4730751" y="3821939"/>
            <a:chExt cx="5524500" cy="769441"/>
          </a:xfrm>
        </p:grpSpPr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845051" y="3821939"/>
              <a:ext cx="5410200" cy="76944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Comic Sans MS" pitchFamily="66" charset="0"/>
                </a:rPr>
                <a:t>The momentum, p = </a:t>
              </a:r>
              <a:r>
                <a:rPr lang="en-US" sz="2200" i="1" dirty="0">
                  <a:solidFill>
                    <a:srgbClr val="0000FF"/>
                  </a:solidFill>
                  <a:latin typeface="Comic Sans MS" pitchFamily="66" charset="0"/>
                </a:rPr>
                <a:t>mv,</a:t>
              </a:r>
              <a:r>
                <a:rPr lang="en-US" sz="2200" dirty="0">
                  <a:solidFill>
                    <a:srgbClr val="0000FF"/>
                  </a:solidFill>
                  <a:latin typeface="Comic Sans MS" pitchFamily="66" charset="0"/>
                </a:rPr>
                <a:t> is a particle property, whereas </a:t>
              </a:r>
              <a:r>
                <a:rPr lang="en-US" sz="2200" b="1" dirty="0">
                  <a:solidFill>
                    <a:srgbClr val="0000FF"/>
                  </a:solidFill>
                  <a:latin typeface="Symbol" pitchFamily="18" charset="2"/>
                </a:rPr>
                <a:t>l</a:t>
              </a:r>
              <a:r>
                <a:rPr lang="en-US" sz="2200" dirty="0">
                  <a:solidFill>
                    <a:srgbClr val="0000FF"/>
                  </a:solidFill>
                  <a:latin typeface="Comic Sans MS" pitchFamily="66" charset="0"/>
                </a:rPr>
                <a:t> is a wave property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4390428-2F7C-D10C-E355-16A5432F9B78}"/>
                </a:ext>
              </a:extLst>
            </p:cNvPr>
            <p:cNvCxnSpPr/>
            <p:nvPr/>
          </p:nvCxnSpPr>
          <p:spPr bwMode="auto">
            <a:xfrm>
              <a:off x="4730751" y="3821939"/>
              <a:ext cx="0" cy="749200"/>
            </a:xfrm>
            <a:prstGeom prst="line">
              <a:avLst/>
            </a:prstGeom>
            <a:noFill/>
            <a:ln w="31750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ectangle 13">
            <a:extLst>
              <a:ext uri="{FF2B5EF4-FFF2-40B4-BE49-F238E27FC236}">
                <a16:creationId xmlns:a16="http://schemas.microsoft.com/office/drawing/2014/main" id="{97904FE9-E3AC-D103-07EE-D130E0BE2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51" y="4537537"/>
            <a:ext cx="8077200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Applicable to all matter but for objects of ordinary size, the calculated wavelength is unimaginably short and has no noticeable effect</a:t>
            </a: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9ECD595C-AA52-89B1-637F-D202A1DD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74" y="1781478"/>
            <a:ext cx="10710534" cy="76944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He proposed that the characteristic wavelength of the electron or of </a:t>
            </a:r>
            <a:r>
              <a:rPr lang="en-US" sz="2200" b="1" dirty="0">
                <a:latin typeface="Calibri" pitchFamily="34" charset="0"/>
              </a:rPr>
              <a:t>any</a:t>
            </a:r>
            <a:r>
              <a:rPr lang="en-US" sz="2200" dirty="0">
                <a:latin typeface="Calibri" pitchFamily="34" charset="0"/>
              </a:rPr>
              <a:t> other particle depends on its mass, </a:t>
            </a:r>
            <a:r>
              <a:rPr lang="en-US" sz="2200" b="1" i="1" dirty="0">
                <a:latin typeface="Calibri" pitchFamily="34" charset="0"/>
              </a:rPr>
              <a:t>m</a:t>
            </a:r>
            <a:r>
              <a:rPr lang="en-US" sz="2200" dirty="0">
                <a:latin typeface="Calibri" pitchFamily="34" charset="0"/>
              </a:rPr>
              <a:t>, and on its velocity, </a:t>
            </a:r>
            <a:r>
              <a:rPr lang="en-US" sz="2200" b="1" i="1" dirty="0">
                <a:latin typeface="Calibri" pitchFamily="34" charset="0"/>
              </a:rPr>
              <a:t>v</a:t>
            </a:r>
            <a:r>
              <a:rPr lang="en-US" sz="2200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6370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D035A0A-3B2E-CD8B-2609-63981BD9FAC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76200"/>
            <a:ext cx="8229600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3500" dirty="0">
                <a:latin typeface="Calibri" panose="020F0502020204030204" pitchFamily="34" charset="0"/>
              </a:rPr>
              <a:t>De Broglie Wavelength Examples</a:t>
            </a:r>
            <a:endParaRPr lang="en-US" sz="3500" kern="0" dirty="0">
              <a:latin typeface="Calibri" pitchFamily="34" charset="0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9D5760C1-F7F3-CE2F-B252-C7534D90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50" y="1819898"/>
            <a:ext cx="9807878" cy="49244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600" dirty="0">
                <a:solidFill>
                  <a:srgbClr val="0000FF"/>
                </a:solidFill>
                <a:latin typeface="Comic Sans MS" pitchFamily="66" charset="0"/>
              </a:rPr>
              <a:t>   =  </a:t>
            </a:r>
            <a:endParaRPr lang="en-US" sz="26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91462BA4-1FB8-CBD5-CC93-402BE457C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24" y="994868"/>
            <a:ext cx="9617901" cy="4308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Calibri" pitchFamily="34" charset="0"/>
              </a:rPr>
              <a:t>Example 1: </a:t>
            </a:r>
            <a:r>
              <a:rPr lang="en-US" sz="2200" dirty="0">
                <a:latin typeface="Calibri" pitchFamily="34" charset="0"/>
              </a:rPr>
              <a:t> Wavelength of an electron travelling at 0.1 % the speed of light: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2">
                <a:extLst>
                  <a:ext uri="{FF2B5EF4-FFF2-40B4-BE49-F238E27FC236}">
                    <a16:creationId xmlns:a16="http://schemas.microsoft.com/office/drawing/2014/main" id="{4438D9E9-D6E6-8F51-33C0-9A495D824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496" y="1589584"/>
                <a:ext cx="5895583" cy="1103379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𝟑𝟏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𝒌𝒈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𝟎𝟎𝟏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22">
                <a:extLst>
                  <a:ext uri="{FF2B5EF4-FFF2-40B4-BE49-F238E27FC236}">
                    <a16:creationId xmlns:a16="http://schemas.microsoft.com/office/drawing/2014/main" id="{4438D9E9-D6E6-8F51-33C0-9A495D824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7496" y="1589584"/>
                <a:ext cx="5895583" cy="1103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2">
            <a:extLst>
              <a:ext uri="{FF2B5EF4-FFF2-40B4-BE49-F238E27FC236}">
                <a16:creationId xmlns:a16="http://schemas.microsoft.com/office/drawing/2014/main" id="{6EB08F99-9C1A-82B4-93D3-DEE1B4A2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338" y="1819897"/>
            <a:ext cx="2242158" cy="49244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h </a:t>
            </a:r>
            <a:r>
              <a:rPr lang="en-US" sz="2600" b="1" dirty="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p = h/mv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2">
                <a:extLst>
                  <a:ext uri="{FF2B5EF4-FFF2-40B4-BE49-F238E27FC236}">
                    <a16:creationId xmlns:a16="http://schemas.microsoft.com/office/drawing/2014/main" id="{1F8EADA3-00B6-B189-31F8-F7828B46E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3079" y="1819897"/>
                <a:ext cx="2010427" cy="46166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𝒏𝒎</m:t>
                      </m:r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22">
                <a:extLst>
                  <a:ext uri="{FF2B5EF4-FFF2-40B4-BE49-F238E27FC236}">
                    <a16:creationId xmlns:a16="http://schemas.microsoft.com/office/drawing/2014/main" id="{1F8EADA3-00B6-B189-31F8-F7828B46E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3079" y="1819897"/>
                <a:ext cx="2010427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1">
            <a:extLst>
              <a:ext uri="{FF2B5EF4-FFF2-40B4-BE49-F238E27FC236}">
                <a16:creationId xmlns:a16="http://schemas.microsoft.com/office/drawing/2014/main" id="{E2F9073E-C317-3745-F2E9-16141EAD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24" y="4078645"/>
            <a:ext cx="9617901" cy="4308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Calibri" pitchFamily="34" charset="0"/>
              </a:rPr>
              <a:t>Example 2: </a:t>
            </a:r>
            <a:r>
              <a:rPr lang="en-US" sz="2200" dirty="0">
                <a:latin typeface="Calibri" pitchFamily="34" charset="0"/>
              </a:rPr>
              <a:t> Your car travelling at 100 km/</a:t>
            </a:r>
            <a:r>
              <a:rPr lang="en-US" sz="2200" dirty="0" err="1">
                <a:latin typeface="Calibri" pitchFamily="34" charset="0"/>
              </a:rPr>
              <a:t>hr</a:t>
            </a:r>
            <a:r>
              <a:rPr lang="en-US" sz="2200" dirty="0">
                <a:latin typeface="Calibri" pitchFamily="34" charset="0"/>
              </a:rPr>
              <a:t>: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2770369-A4D4-8EFE-0BA4-2E62761A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0677" y="1464190"/>
            <a:ext cx="2221280" cy="40011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~10 He atoms !!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FD4EEC47-808E-5878-F0FA-8D48AE9C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50" y="5001509"/>
            <a:ext cx="9807878" cy="49244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600" dirty="0">
                <a:solidFill>
                  <a:srgbClr val="0000FF"/>
                </a:solidFill>
                <a:latin typeface="Comic Sans MS" pitchFamily="66" charset="0"/>
              </a:rPr>
              <a:t>   =  </a:t>
            </a:r>
            <a:endParaRPr lang="en-US" sz="26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627DACB3-AF0A-6429-67A7-FC6E3D314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496" y="4771195"/>
                <a:ext cx="5895583" cy="1103379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𝟏𝟓𝟎𝟎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𝒌𝒈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627DACB3-AF0A-6429-67A7-FC6E3D314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7496" y="4771195"/>
                <a:ext cx="5895583" cy="1103379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2">
            <a:extLst>
              <a:ext uri="{FF2B5EF4-FFF2-40B4-BE49-F238E27FC236}">
                <a16:creationId xmlns:a16="http://schemas.microsoft.com/office/drawing/2014/main" id="{90009E7C-BA19-723B-52E7-C9732B02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338" y="5001508"/>
            <a:ext cx="2242158" cy="49244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h </a:t>
            </a:r>
            <a:r>
              <a:rPr lang="en-US" sz="2600" b="1" dirty="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en-US" sz="2600" b="1" i="1" dirty="0">
                <a:solidFill>
                  <a:srgbClr val="0000FF"/>
                </a:solidFill>
                <a:latin typeface="Comic Sans MS" pitchFamily="66" charset="0"/>
              </a:rPr>
              <a:t> p = h/mv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648A867E-98C7-4746-10DA-389808F5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0545" y="4991766"/>
                <a:ext cx="2511469" cy="47000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𝟑𝟖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648A867E-98C7-4746-10DA-389808F5B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0545" y="4991766"/>
                <a:ext cx="2511469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3">
            <a:extLst>
              <a:ext uri="{FF2B5EF4-FFF2-40B4-BE49-F238E27FC236}">
                <a16:creationId xmlns:a16="http://schemas.microsoft.com/office/drawing/2014/main" id="{F2CFFF5C-FB78-831A-B323-7AC01E98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521" y="5382131"/>
            <a:ext cx="3594969" cy="40011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Way smaller than your car !!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017FE0D-BA5F-B198-A4F9-6D70D173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192" y="5855086"/>
            <a:ext cx="3594969" cy="7078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&gt; Car doesn’t appear to act like a wave</a:t>
            </a:r>
          </a:p>
        </p:txBody>
      </p:sp>
    </p:spTree>
    <p:extLst>
      <p:ext uri="{BB962C8B-B14F-4D97-AF65-F5344CB8AC3E}">
        <p14:creationId xmlns:p14="http://schemas.microsoft.com/office/powerpoint/2010/main" val="3494666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 autoUpdateAnimBg="0"/>
      <p:bldP spid="13" grpId="0"/>
      <p:bldP spid="14" grpId="0"/>
      <p:bldP spid="15" grpId="0"/>
      <p:bldP spid="16" grpId="0"/>
      <p:bldP spid="17" grpId="0" autoUpdateAnimBg="0"/>
      <p:bldP spid="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>
            <a:extLst>
              <a:ext uri="{FF2B5EF4-FFF2-40B4-BE49-F238E27FC236}">
                <a16:creationId xmlns:a16="http://schemas.microsoft.com/office/drawing/2014/main" id="{EC1AD72D-B73A-D911-64A1-0DBF627C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261465"/>
            <a:ext cx="10184642" cy="46166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Particles as Waves: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Unexpected Effects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4A9F0AAB-ACC4-21B9-19F8-901EE80E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13" y="804025"/>
            <a:ext cx="7268895" cy="7078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Imagine shaking an extension cord up and down to make a standing wave; or instead,  giving it a quick snap to make a travelling wave: 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63B18B98-0A3E-41D1-28E2-35AE4245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069" y="1728973"/>
            <a:ext cx="4840308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Momentum: easy, comes from  wavelength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7066B71C-FB66-4021-E7DF-A32B676F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070" y="2229351"/>
            <a:ext cx="4484766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Position: ??? Wave is everywhere, not in one place</a:t>
            </a: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120534DE-CE80-3C37-E4DF-7D11B8BB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070" y="4371200"/>
            <a:ext cx="4976930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Momentum: ???  what would wavelength be?  </a:t>
            </a:r>
          </a:p>
        </p:txBody>
      </p:sp>
      <p:sp>
        <p:nvSpPr>
          <p:cNvPr id="22" name="Text Box 41">
            <a:extLst>
              <a:ext uri="{FF2B5EF4-FFF2-40B4-BE49-F238E27FC236}">
                <a16:creationId xmlns:a16="http://schemas.microsoft.com/office/drawing/2014/main" id="{3B5EE550-D1F9-37FF-69AD-9BA3C0EE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068" y="3882061"/>
            <a:ext cx="4425931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Comic Sans MS" panose="030F0902030302020204" pitchFamily="66" charset="0"/>
              </a:rPr>
              <a:t>Position: pretty clear where wave is</a:t>
            </a:r>
            <a:endParaRPr lang="en-US" i="1" dirty="0">
              <a:solidFill>
                <a:srgbClr val="0000CC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609600" y="5032068"/>
            <a:ext cx="8686800" cy="7078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Calibri" pitchFamily="34" charset="0"/>
              </a:rPr>
              <a:t>Werner Heisenberg’s Uncertainty Principle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we cannot know the </a:t>
            </a:r>
            <a:r>
              <a:rPr lang="en-US" sz="2000" i="1" u="sng" dirty="0">
                <a:latin typeface="Calibri" pitchFamily="34" charset="0"/>
              </a:rPr>
              <a:t>exact position </a:t>
            </a:r>
            <a:r>
              <a:rPr lang="en-US" sz="2000" b="1" dirty="0">
                <a:latin typeface="Calibri" pitchFamily="34" charset="0"/>
              </a:rPr>
              <a:t>AND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i="1" u="sng" dirty="0">
                <a:latin typeface="Calibri" pitchFamily="34" charset="0"/>
              </a:rPr>
              <a:t>exact speed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of a subatomic particle because that is the nature of waves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D3B659-86FC-DCE1-3411-B61E7FCDD5DD}"/>
              </a:ext>
            </a:extLst>
          </p:cNvPr>
          <p:cNvGrpSpPr/>
          <p:nvPr/>
        </p:nvGrpSpPr>
        <p:grpSpPr>
          <a:xfrm>
            <a:off x="1103833" y="6078176"/>
            <a:ext cx="3468166" cy="606333"/>
            <a:chOff x="1103833" y="6078176"/>
            <a:chExt cx="3468166" cy="606333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6BA9D05-2537-5356-03BC-19DAF86C4E9E}"/>
                </a:ext>
              </a:extLst>
            </p:cNvPr>
            <p:cNvSpPr/>
            <p:nvPr/>
          </p:nvSpPr>
          <p:spPr bwMode="auto">
            <a:xfrm>
              <a:off x="1103833" y="6078176"/>
              <a:ext cx="3315767" cy="6063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1A18A4A2-1CD8-2221-428D-80ED060D7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645" y="6112390"/>
              <a:ext cx="3151354" cy="461963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0000FF"/>
                  </a:solidFill>
                  <a:latin typeface="Comic Sans MS" pitchFamily="66" charset="0"/>
                </a:rPr>
                <a:t>Δx</a:t>
              </a:r>
              <a:r>
                <a:rPr lang="en-US" sz="2000" dirty="0">
                  <a:solidFill>
                    <a:srgbClr val="0000FF"/>
                  </a:solidFill>
                  <a:latin typeface="Comic Sans MS" pitchFamily="66" charset="0"/>
                </a:rPr>
                <a:t> • </a:t>
              </a:r>
              <a:r>
                <a:rPr lang="en-US" sz="2000" dirty="0" err="1">
                  <a:solidFill>
                    <a:srgbClr val="0000FF"/>
                  </a:solidFill>
                  <a:latin typeface="Comic Sans MS" pitchFamily="66" charset="0"/>
                </a:rPr>
                <a:t>Δ</a:t>
              </a:r>
              <a:r>
                <a:rPr lang="en-US" sz="2000" dirty="0">
                  <a:solidFill>
                    <a:srgbClr val="0000FF"/>
                  </a:solidFill>
                  <a:latin typeface="Comic Sans MS" pitchFamily="66" charset="0"/>
                </a:rPr>
                <a:t>(</a:t>
              </a:r>
              <a:r>
                <a:rPr lang="en-US" sz="2000" i="1" dirty="0">
                  <a:solidFill>
                    <a:srgbClr val="0000FF"/>
                  </a:solidFill>
                  <a:latin typeface="Comic Sans MS" pitchFamily="66" charset="0"/>
                </a:rPr>
                <a:t>mv</a:t>
              </a:r>
              <a:r>
                <a:rPr lang="en-US" sz="2000" dirty="0">
                  <a:solidFill>
                    <a:srgbClr val="0000FF"/>
                  </a:solidFill>
                  <a:latin typeface="Comic Sans MS" pitchFamily="66" charset="0"/>
                </a:rPr>
                <a:t>)  </a:t>
              </a:r>
              <a:r>
                <a:rPr lang="en-US" sz="2400" dirty="0">
                  <a:solidFill>
                    <a:srgbClr val="0000FF"/>
                  </a:solidFill>
                  <a:latin typeface="Comic Sans MS" pitchFamily="66" charset="0"/>
                </a:rPr>
                <a:t>≥</a:t>
              </a:r>
              <a:r>
                <a:rPr lang="en-US" sz="2000" dirty="0">
                  <a:solidFill>
                    <a:srgbClr val="0000FF"/>
                  </a:solidFill>
                  <a:latin typeface="Comic Sans MS" pitchFamily="66" charset="0"/>
                </a:rPr>
                <a:t>  </a:t>
              </a:r>
              <a:r>
                <a:rPr lang="en-US" sz="2000" b="1" i="1" dirty="0">
                  <a:solidFill>
                    <a:srgbClr val="0000FF"/>
                  </a:solidFill>
                  <a:latin typeface="Comic Sans MS" pitchFamily="66" charset="0"/>
                </a:rPr>
                <a:t>h </a:t>
              </a:r>
              <a:r>
                <a:rPr lang="en-US" sz="2000" b="1" dirty="0">
                  <a:solidFill>
                    <a:srgbClr val="0000FF"/>
                  </a:solidFill>
                  <a:latin typeface="Comic Sans MS" pitchFamily="66" charset="0"/>
                </a:rPr>
                <a:t>/</a:t>
              </a:r>
              <a:r>
                <a:rPr lang="en-US" sz="2000" b="1" i="1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l-GR" sz="2000" b="1" dirty="0">
                  <a:solidFill>
                    <a:srgbClr val="0000FF"/>
                  </a:solidFill>
                  <a:latin typeface="Comic Sans MS" pitchFamily="66" charset="0"/>
                </a:rPr>
                <a:t>π</a:t>
              </a:r>
            </a:p>
          </p:txBody>
        </p:sp>
      </p:grpSp>
      <p:pic>
        <p:nvPicPr>
          <p:cNvPr id="24" name="Picture 30" descr="questionmark">
            <a:hlinkClick r:id="" action="ppaction://noaction"/>
            <a:extLst>
              <a:ext uri="{FF2B5EF4-FFF2-40B4-BE49-F238E27FC236}">
                <a16:creationId xmlns:a16="http://schemas.microsoft.com/office/drawing/2014/main" id="{9BE774FA-1A93-21BD-7F4A-BB4181F3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279" y="609379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587E0D3-797F-05D3-14DE-494658521852}"/>
              </a:ext>
            </a:extLst>
          </p:cNvPr>
          <p:cNvGrpSpPr/>
          <p:nvPr/>
        </p:nvGrpSpPr>
        <p:grpSpPr>
          <a:xfrm>
            <a:off x="4876800" y="5979568"/>
            <a:ext cx="5598742" cy="844542"/>
            <a:chOff x="4876800" y="5979568"/>
            <a:chExt cx="4977024" cy="84454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6B5ABB5-F702-E4F8-6858-E08CBA8B54A8}"/>
                </a:ext>
              </a:extLst>
            </p:cNvPr>
            <p:cNvSpPr/>
            <p:nvPr/>
          </p:nvSpPr>
          <p:spPr bwMode="auto">
            <a:xfrm>
              <a:off x="4876800" y="5979568"/>
              <a:ext cx="4977024" cy="8445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41">
              <a:extLst>
                <a:ext uri="{FF2B5EF4-FFF2-40B4-BE49-F238E27FC236}">
                  <a16:creationId xmlns:a16="http://schemas.microsoft.com/office/drawing/2014/main" id="{8BAEC9F4-4ACC-2A41-7F48-B4202B779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3082" y="6017118"/>
              <a:ext cx="4565941" cy="76944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The more precisely we know </a:t>
              </a:r>
              <a:r>
                <a:rPr lang="en-US" sz="2200" i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x</a:t>
              </a:r>
              <a:r>
                <a: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, the </a:t>
              </a:r>
              <a:r>
                <a:rPr lang="en-US" sz="2200" b="1" i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less</a:t>
              </a:r>
              <a:r>
                <a: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 we know </a:t>
              </a:r>
              <a:r>
                <a:rPr lang="en-US" sz="2200" i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mv</a:t>
              </a:r>
              <a:r>
                <a:rPr lang="en-US" sz="800" i="1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sz="22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!  (and reverse)</a:t>
              </a:r>
              <a:endParaRPr lang="en-US" sz="2200" i="1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F4F6ED3-E3AE-11C9-BE89-B214AD86B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7" t="13904" r="12464" b="8598"/>
          <a:stretch/>
        </p:blipFill>
        <p:spPr>
          <a:xfrm>
            <a:off x="1500945" y="3438284"/>
            <a:ext cx="4764180" cy="1089271"/>
          </a:xfrm>
          <a:prstGeom prst="rect">
            <a:avLst/>
          </a:prstGeom>
        </p:spPr>
      </p:pic>
      <p:pic>
        <p:nvPicPr>
          <p:cNvPr id="30" name="Picture 2" descr="Plug Power Cord Wire Outlet Electrician Electric Work Worker Job Repair Fix  Tech Technician Design Element Logo PNG SVG Clipart Vector Cut">
            <a:extLst>
              <a:ext uri="{FF2B5EF4-FFF2-40B4-BE49-F238E27FC236}">
                <a16:creationId xmlns:a16="http://schemas.microsoft.com/office/drawing/2014/main" id="{BFF6C32C-B369-356F-B9EF-2CF992E68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1" t="-3672" b="54165"/>
          <a:stretch/>
        </p:blipFill>
        <p:spPr bwMode="auto">
          <a:xfrm rot="11857501">
            <a:off x="572015" y="4147472"/>
            <a:ext cx="1037711" cy="2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BCCDD58-6806-4CB1-374E-1095B0F2E2BA}"/>
              </a:ext>
            </a:extLst>
          </p:cNvPr>
          <p:cNvGrpSpPr/>
          <p:nvPr/>
        </p:nvGrpSpPr>
        <p:grpSpPr>
          <a:xfrm>
            <a:off x="679209" y="1732488"/>
            <a:ext cx="5803235" cy="1313910"/>
            <a:chOff x="687919" y="1732487"/>
            <a:chExt cx="6797535" cy="153902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AE8AE8-BA03-AB90-5DE2-5269F7113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2" t="9092" r="11252" b="11703"/>
            <a:stretch/>
          </p:blipFill>
          <p:spPr>
            <a:xfrm>
              <a:off x="1815830" y="1732487"/>
              <a:ext cx="5669624" cy="1539029"/>
            </a:xfrm>
            <a:prstGeom prst="rect">
              <a:avLst/>
            </a:prstGeom>
          </p:spPr>
        </p:pic>
        <p:pic>
          <p:nvPicPr>
            <p:cNvPr id="33" name="Picture 2" descr="Plug Power Cord Wire Outlet Electrician Electric Work Worker Job Repair Fix  Tech Technician Design Element Logo PNG SVG Clipart Vector Cut">
              <a:extLst>
                <a:ext uri="{FF2B5EF4-FFF2-40B4-BE49-F238E27FC236}">
                  <a16:creationId xmlns:a16="http://schemas.microsoft.com/office/drawing/2014/main" id="{0BF6B2D2-7AC6-A03C-89F3-8F95ED35CE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91" t="-1395" b="54165"/>
            <a:stretch/>
          </p:blipFill>
          <p:spPr bwMode="auto">
            <a:xfrm rot="9742499" flipV="1">
              <a:off x="687919" y="2528791"/>
              <a:ext cx="1215508" cy="376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2" descr="Power Cord Vector Art, Icons, and ...">
            <a:extLst>
              <a:ext uri="{FF2B5EF4-FFF2-40B4-BE49-F238E27FC236}">
                <a16:creationId xmlns:a16="http://schemas.microsoft.com/office/drawing/2014/main" id="{AD2DFB7D-3C2A-8573-5558-819DFBCAC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1101" y="4136476"/>
            <a:ext cx="712712" cy="3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ower Cord Vector Art, Icons, and ...">
            <a:extLst>
              <a:ext uri="{FF2B5EF4-FFF2-40B4-BE49-F238E27FC236}">
                <a16:creationId xmlns:a16="http://schemas.microsoft.com/office/drawing/2014/main" id="{0020D6D9-0A43-8A3D-57C5-AFC9FC230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630" y="2114900"/>
            <a:ext cx="712712" cy="3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7007E7-5E99-76FC-A709-961BC595AE3C}"/>
              </a:ext>
            </a:extLst>
          </p:cNvPr>
          <p:cNvCxnSpPr>
            <a:cxnSpLocks/>
          </p:cNvCxnSpPr>
          <p:nvPr/>
        </p:nvCxnSpPr>
        <p:spPr bwMode="auto">
          <a:xfrm>
            <a:off x="3059084" y="3524511"/>
            <a:ext cx="432261" cy="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29013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f a guitar string is 0.5 m long, what is the wavelength of its ...">
            <a:extLst>
              <a:ext uri="{FF2B5EF4-FFF2-40B4-BE49-F238E27FC236}">
                <a16:creationId xmlns:a16="http://schemas.microsoft.com/office/drawing/2014/main" id="{F718399A-92EE-EB8C-6BE3-1FEF61D58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3" y="1860247"/>
            <a:ext cx="3386095" cy="19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539C1E-DC56-349A-08D1-8F2F5383D3A8}"/>
              </a:ext>
            </a:extLst>
          </p:cNvPr>
          <p:cNvSpPr/>
          <p:nvPr/>
        </p:nvSpPr>
        <p:spPr>
          <a:xfrm>
            <a:off x="179512" y="116632"/>
            <a:ext cx="7381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Waves are Travelling:  1D and 2D Standing Waves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EB8FE-983A-D8C2-3FEA-F4003FCF53FB}"/>
              </a:ext>
            </a:extLst>
          </p:cNvPr>
          <p:cNvSpPr/>
          <p:nvPr/>
        </p:nvSpPr>
        <p:spPr>
          <a:xfrm>
            <a:off x="213553" y="961108"/>
            <a:ext cx="315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Plucking a guitar string yields a standing wave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4F385A-0747-2F05-4837-752415AE8783}"/>
              </a:ext>
            </a:extLst>
          </p:cNvPr>
          <p:cNvSpPr/>
          <p:nvPr/>
        </p:nvSpPr>
        <p:spPr>
          <a:xfrm>
            <a:off x="4327004" y="658705"/>
            <a:ext cx="318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The </a:t>
            </a:r>
            <a:r>
              <a:rPr lang="en-US" u="sng" dirty="0">
                <a:solidFill>
                  <a:srgbClr val="0000FF"/>
                </a:solidFill>
                <a:latin typeface="Comic Sans MS" panose="030F0702030302020204" pitchFamily="66" charset="0"/>
              </a:rPr>
              <a:t>lobes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oscillate, but the </a:t>
            </a:r>
            <a:r>
              <a:rPr lang="en-US" u="sng" dirty="0">
                <a:solidFill>
                  <a:srgbClr val="0000FF"/>
                </a:solidFill>
                <a:latin typeface="Comic Sans MS" panose="030F0702030302020204" pitchFamily="66" charset="0"/>
              </a:rPr>
              <a:t>nodes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are fixed at zero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22000E-123E-66AC-FE4C-D2E683486D58}"/>
              </a:ext>
            </a:extLst>
          </p:cNvPr>
          <p:cNvSpPr/>
          <p:nvPr/>
        </p:nvSpPr>
        <p:spPr>
          <a:xfrm>
            <a:off x="4150191" y="2490475"/>
            <a:ext cx="3506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Don’t need to plot time if we </a:t>
            </a:r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colour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relative up/down: phase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252E5-41AB-CA6F-26C0-7281416E45F5}"/>
              </a:ext>
            </a:extLst>
          </p:cNvPr>
          <p:cNvSpPr/>
          <p:nvPr/>
        </p:nvSpPr>
        <p:spPr>
          <a:xfrm>
            <a:off x="4272323" y="4181577"/>
            <a:ext cx="2297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(like a drum skin)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BB9BE-6969-C075-176A-B221D8A483D5}"/>
              </a:ext>
            </a:extLst>
          </p:cNvPr>
          <p:cNvSpPr/>
          <p:nvPr/>
        </p:nvSpPr>
        <p:spPr>
          <a:xfrm>
            <a:off x="9794081" y="6238776"/>
            <a:ext cx="192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1D slice of relative phase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15070E-0795-7889-DF51-EE815788FB20}"/>
              </a:ext>
            </a:extLst>
          </p:cNvPr>
          <p:cNvGrpSpPr/>
          <p:nvPr/>
        </p:nvGrpSpPr>
        <p:grpSpPr>
          <a:xfrm>
            <a:off x="3851265" y="1242438"/>
            <a:ext cx="4094639" cy="1032505"/>
            <a:chOff x="7854437" y="1242438"/>
            <a:chExt cx="4094639" cy="1032505"/>
          </a:xfrm>
        </p:grpSpPr>
        <p:pic>
          <p:nvPicPr>
            <p:cNvPr id="31" name="Picture 30" descr="A blue and green waves&#10;&#10;Description automatically generated">
              <a:extLst>
                <a:ext uri="{FF2B5EF4-FFF2-40B4-BE49-F238E27FC236}">
                  <a16:creationId xmlns:a16="http://schemas.microsoft.com/office/drawing/2014/main" id="{3E8617E1-7E69-58EF-8A1A-7DA1C0FE8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51" t="38732" r="9303" b="37917"/>
            <a:stretch/>
          </p:blipFill>
          <p:spPr>
            <a:xfrm>
              <a:off x="8124669" y="1242438"/>
              <a:ext cx="3608234" cy="801466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F58E969-6C3F-9A34-80F0-097CB3AC06E2}"/>
                </a:ext>
              </a:extLst>
            </p:cNvPr>
            <p:cNvGrpSpPr/>
            <p:nvPr/>
          </p:nvGrpSpPr>
          <p:grpSpPr>
            <a:xfrm>
              <a:off x="7854437" y="1682682"/>
              <a:ext cx="4094639" cy="592261"/>
              <a:chOff x="7854437" y="1682682"/>
              <a:chExt cx="4094639" cy="59226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C2B3CDE-2C70-0308-8BFA-0AE3F1866158}"/>
                  </a:ext>
                </a:extLst>
              </p:cNvPr>
              <p:cNvGrpSpPr/>
              <p:nvPr/>
            </p:nvGrpSpPr>
            <p:grpSpPr>
              <a:xfrm>
                <a:off x="8153363" y="1682682"/>
                <a:ext cx="3538331" cy="361221"/>
                <a:chOff x="8153363" y="1677366"/>
                <a:chExt cx="3538331" cy="397923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31223199-4D66-3284-FC52-20CDDCBCD0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9334390" y="1677366"/>
                  <a:ext cx="0" cy="3979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med"/>
                  <a:tailEnd type="triangle" w="sm" len="med"/>
                </a:ln>
                <a:effectLst/>
              </p:spPr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1482C36E-376A-43E1-E878-B89A57AB0D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8153363" y="1677366"/>
                  <a:ext cx="0" cy="3979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med"/>
                  <a:tailEnd type="triangle" w="sm" len="med"/>
                </a:ln>
                <a:effectLst/>
              </p:spPr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03744AF1-E6DE-6615-D6D5-4DBC5FC8002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0522337" y="1677366"/>
                  <a:ext cx="0" cy="3979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med"/>
                  <a:tailEnd type="triangle" w="sm" len="med"/>
                </a:ln>
                <a:effectLst/>
              </p:spPr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62C9AE49-C251-5741-DE18-A1BC92D5AB4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691694" y="1677366"/>
                  <a:ext cx="0" cy="39792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med"/>
                  <a:tailEnd type="triangle" w="sm" len="med"/>
                </a:ln>
                <a:effectLst/>
              </p:spPr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D3B957-5C0D-691A-3790-30D83E79A5D8}"/>
                  </a:ext>
                </a:extLst>
              </p:cNvPr>
              <p:cNvSpPr txBox="1"/>
              <p:nvPr/>
            </p:nvSpPr>
            <p:spPr>
              <a:xfrm>
                <a:off x="7854437" y="1997944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node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D9A9EF8-2693-8C6F-3FDB-34F488BCCE21}"/>
                  </a:ext>
                </a:extLst>
              </p:cNvPr>
              <p:cNvSpPr txBox="1"/>
              <p:nvPr/>
            </p:nvSpPr>
            <p:spPr>
              <a:xfrm>
                <a:off x="9055084" y="1997944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node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299134-5BAB-9DAB-BCA1-692122D05F04}"/>
                  </a:ext>
                </a:extLst>
              </p:cNvPr>
              <p:cNvSpPr txBox="1"/>
              <p:nvPr/>
            </p:nvSpPr>
            <p:spPr>
              <a:xfrm>
                <a:off x="10255731" y="1997944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node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4B3AB7-EAA6-9098-8BC8-87117DD601AD}"/>
                  </a:ext>
                </a:extLst>
              </p:cNvPr>
              <p:cNvSpPr txBox="1"/>
              <p:nvPr/>
            </p:nvSpPr>
            <p:spPr>
              <a:xfrm>
                <a:off x="11424573" y="1997944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node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4DE13D-2231-A2FE-AA8D-8678AF2A6F53}"/>
              </a:ext>
            </a:extLst>
          </p:cNvPr>
          <p:cNvGrpSpPr/>
          <p:nvPr/>
        </p:nvGrpSpPr>
        <p:grpSpPr>
          <a:xfrm>
            <a:off x="8610072" y="723394"/>
            <a:ext cx="3167985" cy="3060706"/>
            <a:chOff x="8610072" y="723394"/>
            <a:chExt cx="3167985" cy="30607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062DD9-C698-F11D-A41D-5F6538442581}"/>
                </a:ext>
              </a:extLst>
            </p:cNvPr>
            <p:cNvSpPr/>
            <p:nvPr/>
          </p:nvSpPr>
          <p:spPr>
            <a:xfrm>
              <a:off x="8874367" y="723394"/>
              <a:ext cx="2813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Wavelengths with any INTEGER # of lobes are possible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56F38C-D294-7919-9E39-FE7709A3619D}"/>
                </a:ext>
              </a:extLst>
            </p:cNvPr>
            <p:cNvGrpSpPr/>
            <p:nvPr/>
          </p:nvGrpSpPr>
          <p:grpSpPr>
            <a:xfrm>
              <a:off x="8610072" y="1757604"/>
              <a:ext cx="3167985" cy="2026496"/>
              <a:chOff x="4029287" y="1757604"/>
              <a:chExt cx="3167985" cy="2026496"/>
            </a:xfrm>
          </p:grpSpPr>
          <p:pic>
            <p:nvPicPr>
              <p:cNvPr id="1037" name="Picture 1036">
                <a:extLst>
                  <a:ext uri="{FF2B5EF4-FFF2-40B4-BE49-F238E27FC236}">
                    <a16:creationId xmlns:a16="http://schemas.microsoft.com/office/drawing/2014/main" id="{DEF10797-2A7C-8848-57F7-373676961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1719" y="1757604"/>
                <a:ext cx="3136900" cy="393700"/>
              </a:xfrm>
              <a:prstGeom prst="rect">
                <a:avLst/>
              </a:prstGeom>
            </p:spPr>
          </p:pic>
          <p:pic>
            <p:nvPicPr>
              <p:cNvPr id="1038" name="Picture 1037">
                <a:extLst>
                  <a:ext uri="{FF2B5EF4-FFF2-40B4-BE49-F238E27FC236}">
                    <a16:creationId xmlns:a16="http://schemas.microsoft.com/office/drawing/2014/main" id="{9DCE37B5-7FD8-42E8-5F1C-0135F8F4D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7672" y="2213334"/>
                <a:ext cx="3149600" cy="431800"/>
              </a:xfrm>
              <a:prstGeom prst="rect">
                <a:avLst/>
              </a:prstGeom>
            </p:spPr>
          </p:pic>
          <p:pic>
            <p:nvPicPr>
              <p:cNvPr id="1039" name="Picture 1038">
                <a:extLst>
                  <a:ext uri="{FF2B5EF4-FFF2-40B4-BE49-F238E27FC236}">
                    <a16:creationId xmlns:a16="http://schemas.microsoft.com/office/drawing/2014/main" id="{54CF54E3-4AA6-C6A5-8AD4-8605F9C68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9287" y="2731814"/>
                <a:ext cx="3162300" cy="546100"/>
              </a:xfrm>
              <a:prstGeom prst="rect">
                <a:avLst/>
              </a:prstGeom>
            </p:spPr>
          </p:pic>
          <p:pic>
            <p:nvPicPr>
              <p:cNvPr id="1040" name="Picture 1039">
                <a:extLst>
                  <a:ext uri="{FF2B5EF4-FFF2-40B4-BE49-F238E27FC236}">
                    <a16:creationId xmlns:a16="http://schemas.microsoft.com/office/drawing/2014/main" id="{2FCE4CCA-3C7C-56C9-A08D-E377BE943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7387" y="3390400"/>
                <a:ext cx="3124200" cy="393700"/>
              </a:xfrm>
              <a:prstGeom prst="rect">
                <a:avLst/>
              </a:prstGeom>
            </p:spPr>
          </p:pic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305211AD-D53E-9A58-7729-D3DF69963476}"/>
                  </a:ext>
                </a:extLst>
              </p:cNvPr>
              <p:cNvSpPr/>
              <p:nvPr/>
            </p:nvSpPr>
            <p:spPr bwMode="auto">
              <a:xfrm>
                <a:off x="7139284" y="3595917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481F5A13-B31D-0122-FF78-E79561C5980C}"/>
                  </a:ext>
                </a:extLst>
              </p:cNvPr>
              <p:cNvSpPr/>
              <p:nvPr/>
            </p:nvSpPr>
            <p:spPr bwMode="auto">
              <a:xfrm>
                <a:off x="7139284" y="2986317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473516C6-28C6-473A-8270-4F782BF5982A}"/>
                  </a:ext>
                </a:extLst>
              </p:cNvPr>
              <p:cNvSpPr/>
              <p:nvPr/>
            </p:nvSpPr>
            <p:spPr bwMode="auto">
              <a:xfrm>
                <a:off x="7139284" y="2415299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E0851D53-8FB8-56E3-AC1D-34D97CF7E087}"/>
                  </a:ext>
                </a:extLst>
              </p:cNvPr>
              <p:cNvSpPr/>
              <p:nvPr/>
            </p:nvSpPr>
            <p:spPr bwMode="auto">
              <a:xfrm>
                <a:off x="7139284" y="1921446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4199CD5E-15B9-9F8E-6692-80CD6E306AAA}"/>
                  </a:ext>
                </a:extLst>
              </p:cNvPr>
              <p:cNvSpPr/>
              <p:nvPr/>
            </p:nvSpPr>
            <p:spPr bwMode="auto">
              <a:xfrm>
                <a:off x="4064276" y="3595917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915323F6-6C0F-A894-158E-AFC922AD65F7}"/>
                  </a:ext>
                </a:extLst>
              </p:cNvPr>
              <p:cNvSpPr/>
              <p:nvPr/>
            </p:nvSpPr>
            <p:spPr bwMode="auto">
              <a:xfrm>
                <a:off x="4064276" y="2986317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B714C656-6244-3377-9447-E6F5DF608224}"/>
                  </a:ext>
                </a:extLst>
              </p:cNvPr>
              <p:cNvSpPr/>
              <p:nvPr/>
            </p:nvSpPr>
            <p:spPr bwMode="auto">
              <a:xfrm>
                <a:off x="4064276" y="2415299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832C9EA9-A3DB-D5DD-DE46-FD65C83A2A81}"/>
                  </a:ext>
                </a:extLst>
              </p:cNvPr>
              <p:cNvSpPr/>
              <p:nvPr/>
            </p:nvSpPr>
            <p:spPr bwMode="auto">
              <a:xfrm>
                <a:off x="4064276" y="1921446"/>
                <a:ext cx="57988" cy="708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C7091C-9B2C-1E2E-CAF8-0E391E442223}"/>
              </a:ext>
            </a:extLst>
          </p:cNvPr>
          <p:cNvGrpSpPr/>
          <p:nvPr/>
        </p:nvGrpSpPr>
        <p:grpSpPr>
          <a:xfrm>
            <a:off x="4094000" y="3207139"/>
            <a:ext cx="3579649" cy="505523"/>
            <a:chOff x="8097172" y="3207139"/>
            <a:chExt cx="3579649" cy="505523"/>
          </a:xfrm>
        </p:grpSpPr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74078ABC-5809-5F8B-68B5-A708D403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97172" y="3207139"/>
              <a:ext cx="3579649" cy="505523"/>
            </a:xfrm>
            <a:prstGeom prst="rect">
              <a:avLst/>
            </a:prstGeom>
          </p:spPr>
        </p:pic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550046E4-59EC-7468-32BC-D92F96BE71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6688" y="3595917"/>
              <a:ext cx="3542947" cy="0"/>
            </a:xfrm>
            <a:prstGeom prst="line">
              <a:avLst/>
            </a:prstGeom>
            <a:noFill/>
            <a:ln w="15875" cap="flat" cmpd="sng" algn="ctr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39F8BF2-2EE0-8954-45AA-1834CC22C9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3" t="41148" r="32892" b="14512"/>
          <a:stretch/>
        </p:blipFill>
        <p:spPr>
          <a:xfrm>
            <a:off x="468879" y="4723212"/>
            <a:ext cx="2110592" cy="201815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114FCD-FE79-85DB-9FA5-4F31D11E7131}"/>
              </a:ext>
            </a:extLst>
          </p:cNvPr>
          <p:cNvSpPr/>
          <p:nvPr/>
        </p:nvSpPr>
        <p:spPr>
          <a:xfrm>
            <a:off x="209008" y="4140279"/>
            <a:ext cx="41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2-Dimensional Standing Waves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EFC255EA-2FC3-3F3B-F371-B8459BAE0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99" y="6504434"/>
            <a:ext cx="1986388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Low frequency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C95D96-F195-0C47-4C36-EF5486D462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99" t="45632" r="33345" b="18719"/>
          <a:stretch/>
        </p:blipFill>
        <p:spPr>
          <a:xfrm>
            <a:off x="3237640" y="4815813"/>
            <a:ext cx="2214082" cy="1810955"/>
          </a:xfrm>
          <a:prstGeom prst="rect">
            <a:avLst/>
          </a:prstGeom>
        </p:spPr>
      </p:pic>
      <p:sp>
        <p:nvSpPr>
          <p:cNvPr id="12" name="Text Box 41">
            <a:extLst>
              <a:ext uri="{FF2B5EF4-FFF2-40B4-BE49-F238E27FC236}">
                <a16:creationId xmlns:a16="http://schemas.microsoft.com/office/drawing/2014/main" id="{299E4309-9112-0B59-F49F-D257508A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369" y="6488668"/>
            <a:ext cx="2153046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Higher frequency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F7B2FF-F72A-9045-B8F7-3670808BC907}"/>
              </a:ext>
            </a:extLst>
          </p:cNvPr>
          <p:cNvSpPr/>
          <p:nvPr/>
        </p:nvSpPr>
        <p:spPr>
          <a:xfrm>
            <a:off x="6777062" y="6485861"/>
            <a:ext cx="192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Don’t need time!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33794D-AC73-567B-D602-50258129AD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4049" y="4821692"/>
            <a:ext cx="2213763" cy="158774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566778-2A31-BABE-3171-32FD32A96034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9735" y="4900087"/>
            <a:ext cx="1083952" cy="1313436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95CE74-076D-DA74-EA1F-62EABCCDD6A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30139" y="4831337"/>
            <a:ext cx="1083952" cy="1313436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11D0596-ED3B-04CA-ED24-7E9C76567A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539426">
            <a:off x="9531129" y="5217112"/>
            <a:ext cx="1638300" cy="444500"/>
          </a:xfrm>
          <a:prstGeom prst="rect">
            <a:avLst/>
          </a:prstGeom>
        </p:spPr>
      </p:pic>
      <p:sp>
        <p:nvSpPr>
          <p:cNvPr id="5" name="Text Box 41">
            <a:extLst>
              <a:ext uri="{FF2B5EF4-FFF2-40B4-BE49-F238E27FC236}">
                <a16:creationId xmlns:a16="http://schemas.microsoft.com/office/drawing/2014/main" id="{6B22C382-8D3E-DE2E-2381-9B2D30E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42" y="5132301"/>
            <a:ext cx="1002116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itchFamily="34" charset="0"/>
              </a:rPr>
              <a:t>Relative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itchFamily="34" charset="0"/>
              </a:rPr>
              <a:t>phase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30F3D0-B211-F851-3E48-25785B40BA0C}"/>
              </a:ext>
            </a:extLst>
          </p:cNvPr>
          <p:cNvCxnSpPr>
            <a:cxnSpLocks/>
          </p:cNvCxnSpPr>
          <p:nvPr/>
        </p:nvCxnSpPr>
        <p:spPr bwMode="auto">
          <a:xfrm>
            <a:off x="5515478" y="5753562"/>
            <a:ext cx="999332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449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59494</TotalTime>
  <Words>841</Words>
  <Application>Microsoft Macintosh PowerPoint</Application>
  <PresentationFormat>Widescreen</PresentationFormat>
  <Paragraphs>105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Symbol</vt:lpstr>
      <vt:lpstr>Default Design</vt:lpstr>
      <vt:lpstr>Custom Design</vt:lpstr>
      <vt:lpstr>CS ChemDraw Drawing</vt:lpstr>
      <vt:lpstr>The Bohr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</dc:creator>
  <cp:lastModifiedBy>Rachel Gagnier</cp:lastModifiedBy>
  <cp:revision>302</cp:revision>
  <cp:lastPrinted>2019-09-23T16:45:31Z</cp:lastPrinted>
  <dcterms:created xsi:type="dcterms:W3CDTF">2014-09-11T19:20:39Z</dcterms:created>
  <dcterms:modified xsi:type="dcterms:W3CDTF">2025-09-19T19:18:00Z</dcterms:modified>
</cp:coreProperties>
</file>